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17"/>
  </p:notesMasterIdLst>
  <p:sldIdLst>
    <p:sldId id="256" r:id="rId2"/>
    <p:sldId id="273" r:id="rId3"/>
    <p:sldId id="257" r:id="rId4"/>
    <p:sldId id="266" r:id="rId5"/>
    <p:sldId id="265" r:id="rId6"/>
    <p:sldId id="272" r:id="rId7"/>
    <p:sldId id="261" r:id="rId8"/>
    <p:sldId id="258" r:id="rId9"/>
    <p:sldId id="264" r:id="rId10"/>
    <p:sldId id="262" r:id="rId11"/>
    <p:sldId id="274" r:id="rId12"/>
    <p:sldId id="276" r:id="rId13"/>
    <p:sldId id="275" r:id="rId14"/>
    <p:sldId id="277" r:id="rId15"/>
    <p:sldId id="278"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6A132F-90CD-4CED-854B-DC9C8E2024AE}" type="datetimeFigureOut">
              <a:rPr lang="ru-RU" smtClean="0"/>
              <a:t>16.09.2024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F75943-09C8-4E95-9A94-56400132C88F}" type="slidenum">
              <a:rPr lang="ru-RU" smtClean="0"/>
              <a:t>‹#›</a:t>
            </a:fld>
            <a:endParaRPr lang="ru-RU"/>
          </a:p>
        </p:txBody>
      </p:sp>
    </p:spTree>
    <p:extLst>
      <p:ext uri="{BB962C8B-B14F-4D97-AF65-F5344CB8AC3E}">
        <p14:creationId xmlns:p14="http://schemas.microsoft.com/office/powerpoint/2010/main" val="539688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4198B7F-C8F9-4C86-A799-AFF479E239DD}" type="datetimeFigureOut">
              <a:rPr lang="ru-RU" smtClean="0"/>
              <a:t>16.09.2024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9927F7-202E-48AB-89B2-341A1BA85D4F}" type="slidenum">
              <a:rPr lang="ru-RU" smtClean="0"/>
              <a:t>‹#›</a:t>
            </a:fld>
            <a:endParaRPr lang="ru-RU"/>
          </a:p>
        </p:txBody>
      </p:sp>
    </p:spTree>
    <p:extLst>
      <p:ext uri="{BB962C8B-B14F-4D97-AF65-F5344CB8AC3E}">
        <p14:creationId xmlns:p14="http://schemas.microsoft.com/office/powerpoint/2010/main" val="2897219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4198B7F-C8F9-4C86-A799-AFF479E239DD}" type="datetimeFigureOut">
              <a:rPr lang="ru-RU" smtClean="0"/>
              <a:t>16.09.2024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9927F7-202E-48AB-89B2-341A1BA85D4F}" type="slidenum">
              <a:rPr lang="ru-RU" smtClean="0"/>
              <a:t>‹#›</a:t>
            </a:fld>
            <a:endParaRPr lang="ru-RU"/>
          </a:p>
        </p:txBody>
      </p:sp>
    </p:spTree>
    <p:extLst>
      <p:ext uri="{BB962C8B-B14F-4D97-AF65-F5344CB8AC3E}">
        <p14:creationId xmlns:p14="http://schemas.microsoft.com/office/powerpoint/2010/main" val="4231986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4198B7F-C8F9-4C86-A799-AFF479E239DD}" type="datetimeFigureOut">
              <a:rPr lang="ru-RU" smtClean="0"/>
              <a:t>16.09.2024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9927F7-202E-48AB-89B2-341A1BA85D4F}"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63658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4198B7F-C8F9-4C86-A799-AFF479E239DD}" type="datetimeFigureOut">
              <a:rPr lang="ru-RU" smtClean="0"/>
              <a:t>16.09.2024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9927F7-202E-48AB-89B2-341A1BA85D4F}" type="slidenum">
              <a:rPr lang="ru-RU" smtClean="0"/>
              <a:t>‹#›</a:t>
            </a:fld>
            <a:endParaRPr lang="ru-RU"/>
          </a:p>
        </p:txBody>
      </p:sp>
    </p:spTree>
    <p:extLst>
      <p:ext uri="{BB962C8B-B14F-4D97-AF65-F5344CB8AC3E}">
        <p14:creationId xmlns:p14="http://schemas.microsoft.com/office/powerpoint/2010/main" val="19603240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4198B7F-C8F9-4C86-A799-AFF479E239DD}" type="datetimeFigureOut">
              <a:rPr lang="ru-RU" smtClean="0"/>
              <a:t>16.09.2024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9927F7-202E-48AB-89B2-341A1BA85D4F}"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291136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4198B7F-C8F9-4C86-A799-AFF479E239DD}" type="datetimeFigureOut">
              <a:rPr lang="ru-RU" smtClean="0"/>
              <a:t>16.09.2024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9927F7-202E-48AB-89B2-341A1BA85D4F}" type="slidenum">
              <a:rPr lang="ru-RU" smtClean="0"/>
              <a:t>‹#›</a:t>
            </a:fld>
            <a:endParaRPr lang="ru-RU"/>
          </a:p>
        </p:txBody>
      </p:sp>
    </p:spTree>
    <p:extLst>
      <p:ext uri="{BB962C8B-B14F-4D97-AF65-F5344CB8AC3E}">
        <p14:creationId xmlns:p14="http://schemas.microsoft.com/office/powerpoint/2010/main" val="19250436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4198B7F-C8F9-4C86-A799-AFF479E239DD}" type="datetimeFigureOut">
              <a:rPr lang="ru-RU" smtClean="0"/>
              <a:t>16.09.2024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9927F7-202E-48AB-89B2-341A1BA85D4F}" type="slidenum">
              <a:rPr lang="ru-RU" smtClean="0"/>
              <a:t>‹#›</a:t>
            </a:fld>
            <a:endParaRPr lang="ru-RU"/>
          </a:p>
        </p:txBody>
      </p:sp>
    </p:spTree>
    <p:extLst>
      <p:ext uri="{BB962C8B-B14F-4D97-AF65-F5344CB8AC3E}">
        <p14:creationId xmlns:p14="http://schemas.microsoft.com/office/powerpoint/2010/main" val="37924800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4198B7F-C8F9-4C86-A799-AFF479E239DD}" type="datetimeFigureOut">
              <a:rPr lang="ru-RU" smtClean="0"/>
              <a:t>16.09.2024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9927F7-202E-48AB-89B2-341A1BA85D4F}" type="slidenum">
              <a:rPr lang="ru-RU" smtClean="0"/>
              <a:t>‹#›</a:t>
            </a:fld>
            <a:endParaRPr lang="ru-RU"/>
          </a:p>
        </p:txBody>
      </p:sp>
    </p:spTree>
    <p:extLst>
      <p:ext uri="{BB962C8B-B14F-4D97-AF65-F5344CB8AC3E}">
        <p14:creationId xmlns:p14="http://schemas.microsoft.com/office/powerpoint/2010/main" val="2839167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4198B7F-C8F9-4C86-A799-AFF479E239DD}" type="datetimeFigureOut">
              <a:rPr lang="ru-RU" smtClean="0"/>
              <a:t>16.09.2024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9927F7-202E-48AB-89B2-341A1BA85D4F}" type="slidenum">
              <a:rPr lang="ru-RU" smtClean="0"/>
              <a:t>‹#›</a:t>
            </a:fld>
            <a:endParaRPr lang="ru-RU"/>
          </a:p>
        </p:txBody>
      </p:sp>
    </p:spTree>
    <p:extLst>
      <p:ext uri="{BB962C8B-B14F-4D97-AF65-F5344CB8AC3E}">
        <p14:creationId xmlns:p14="http://schemas.microsoft.com/office/powerpoint/2010/main" val="1658402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4198B7F-C8F9-4C86-A799-AFF479E239DD}" type="datetimeFigureOut">
              <a:rPr lang="ru-RU" smtClean="0"/>
              <a:t>16.09.2024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69927F7-202E-48AB-89B2-341A1BA85D4F}" type="slidenum">
              <a:rPr lang="ru-RU" smtClean="0"/>
              <a:t>‹#›</a:t>
            </a:fld>
            <a:endParaRPr lang="ru-RU"/>
          </a:p>
        </p:txBody>
      </p:sp>
    </p:spTree>
    <p:extLst>
      <p:ext uri="{BB962C8B-B14F-4D97-AF65-F5344CB8AC3E}">
        <p14:creationId xmlns:p14="http://schemas.microsoft.com/office/powerpoint/2010/main" val="1035853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4198B7F-C8F9-4C86-A799-AFF479E239DD}" type="datetimeFigureOut">
              <a:rPr lang="ru-RU" smtClean="0"/>
              <a:t>16.09.2024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69927F7-202E-48AB-89B2-341A1BA85D4F}" type="slidenum">
              <a:rPr lang="ru-RU" smtClean="0"/>
              <a:t>‹#›</a:t>
            </a:fld>
            <a:endParaRPr lang="ru-RU"/>
          </a:p>
        </p:txBody>
      </p:sp>
    </p:spTree>
    <p:extLst>
      <p:ext uri="{BB962C8B-B14F-4D97-AF65-F5344CB8AC3E}">
        <p14:creationId xmlns:p14="http://schemas.microsoft.com/office/powerpoint/2010/main" val="290391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4198B7F-C8F9-4C86-A799-AFF479E239DD}" type="datetimeFigureOut">
              <a:rPr lang="ru-RU" smtClean="0"/>
              <a:t>16.09.2024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69927F7-202E-48AB-89B2-341A1BA85D4F}" type="slidenum">
              <a:rPr lang="ru-RU" smtClean="0"/>
              <a:t>‹#›</a:t>
            </a:fld>
            <a:endParaRPr lang="ru-RU"/>
          </a:p>
        </p:txBody>
      </p:sp>
    </p:spTree>
    <p:extLst>
      <p:ext uri="{BB962C8B-B14F-4D97-AF65-F5344CB8AC3E}">
        <p14:creationId xmlns:p14="http://schemas.microsoft.com/office/powerpoint/2010/main" val="1821837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4198B7F-C8F9-4C86-A799-AFF479E239DD}" type="datetimeFigureOut">
              <a:rPr lang="ru-RU" smtClean="0"/>
              <a:t>16.09.2024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69927F7-202E-48AB-89B2-341A1BA85D4F}" type="slidenum">
              <a:rPr lang="ru-RU" smtClean="0"/>
              <a:t>‹#›</a:t>
            </a:fld>
            <a:endParaRPr lang="ru-RU"/>
          </a:p>
        </p:txBody>
      </p:sp>
    </p:spTree>
    <p:extLst>
      <p:ext uri="{BB962C8B-B14F-4D97-AF65-F5344CB8AC3E}">
        <p14:creationId xmlns:p14="http://schemas.microsoft.com/office/powerpoint/2010/main" val="9734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198B7F-C8F9-4C86-A799-AFF479E239DD}" type="datetimeFigureOut">
              <a:rPr lang="ru-RU" smtClean="0"/>
              <a:t>16.09.2024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69927F7-202E-48AB-89B2-341A1BA85D4F}" type="slidenum">
              <a:rPr lang="ru-RU" smtClean="0"/>
              <a:t>‹#›</a:t>
            </a:fld>
            <a:endParaRPr lang="ru-RU"/>
          </a:p>
        </p:txBody>
      </p:sp>
    </p:spTree>
    <p:extLst>
      <p:ext uri="{BB962C8B-B14F-4D97-AF65-F5344CB8AC3E}">
        <p14:creationId xmlns:p14="http://schemas.microsoft.com/office/powerpoint/2010/main" val="3790794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4198B7F-C8F9-4C86-A799-AFF479E239DD}" type="datetimeFigureOut">
              <a:rPr lang="ru-RU" smtClean="0"/>
              <a:t>16.09.2024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69927F7-202E-48AB-89B2-341A1BA85D4F}" type="slidenum">
              <a:rPr lang="ru-RU" smtClean="0"/>
              <a:t>‹#›</a:t>
            </a:fld>
            <a:endParaRPr lang="ru-RU"/>
          </a:p>
        </p:txBody>
      </p:sp>
    </p:spTree>
    <p:extLst>
      <p:ext uri="{BB962C8B-B14F-4D97-AF65-F5344CB8AC3E}">
        <p14:creationId xmlns:p14="http://schemas.microsoft.com/office/powerpoint/2010/main" val="3068774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69927F7-202E-48AB-89B2-341A1BA85D4F}" type="slidenum">
              <a:rPr lang="ru-RU" smtClean="0"/>
              <a:t>‹#›</a:t>
            </a:fld>
            <a:endParaRPr lang="ru-RU"/>
          </a:p>
        </p:txBody>
      </p:sp>
      <p:sp>
        <p:nvSpPr>
          <p:cNvPr id="5" name="Date Placeholder 4"/>
          <p:cNvSpPr>
            <a:spLocks noGrp="1"/>
          </p:cNvSpPr>
          <p:nvPr>
            <p:ph type="dt" sz="half" idx="10"/>
          </p:nvPr>
        </p:nvSpPr>
        <p:spPr/>
        <p:txBody>
          <a:bodyPr/>
          <a:lstStyle/>
          <a:p>
            <a:fld id="{84198B7F-C8F9-4C86-A799-AFF479E239DD}" type="datetimeFigureOut">
              <a:rPr lang="ru-RU" smtClean="0"/>
              <a:t>16.09.2024</a:t>
            </a:fld>
            <a:endParaRPr lang="ru-RU"/>
          </a:p>
        </p:txBody>
      </p:sp>
    </p:spTree>
    <p:extLst>
      <p:ext uri="{BB962C8B-B14F-4D97-AF65-F5344CB8AC3E}">
        <p14:creationId xmlns:p14="http://schemas.microsoft.com/office/powerpoint/2010/main" val="181259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4198B7F-C8F9-4C86-A799-AFF479E239DD}" type="datetimeFigureOut">
              <a:rPr lang="ru-RU" smtClean="0"/>
              <a:t>16.09.2024</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69927F7-202E-48AB-89B2-341A1BA85D4F}" type="slidenum">
              <a:rPr lang="ru-RU" smtClean="0"/>
              <a:t>‹#›</a:t>
            </a:fld>
            <a:endParaRPr lang="ru-RU"/>
          </a:p>
        </p:txBody>
      </p:sp>
    </p:spTree>
    <p:extLst>
      <p:ext uri="{BB962C8B-B14F-4D97-AF65-F5344CB8AC3E}">
        <p14:creationId xmlns:p14="http://schemas.microsoft.com/office/powerpoint/2010/main" val="173259695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26775" y="2747431"/>
            <a:ext cx="9219548" cy="1646302"/>
          </a:xfrm>
        </p:spPr>
        <p:txBody>
          <a:bodyPr/>
          <a:lstStyle/>
          <a:p>
            <a:pPr algn="ctr"/>
            <a:r>
              <a:rPr lang="en-US" sz="3200" dirty="0" smtClean="0">
                <a:solidFill>
                  <a:schemeClr val="tx1"/>
                </a:solidFill>
                <a:latin typeface="Times New Roman" panose="02020603050405020304" pitchFamily="18" charset="0"/>
                <a:cs typeface="Times New Roman" panose="02020603050405020304" pitchFamily="18" charset="0"/>
              </a:rPr>
              <a:t/>
            </a:r>
            <a:br>
              <a:rPr lang="en-US" sz="3200" dirty="0" smtClean="0">
                <a:solidFill>
                  <a:schemeClr val="tx1"/>
                </a:solidFill>
                <a:latin typeface="Times New Roman" panose="02020603050405020304" pitchFamily="18" charset="0"/>
                <a:cs typeface="Times New Roman" panose="02020603050405020304" pitchFamily="18" charset="0"/>
              </a:rPr>
            </a:br>
            <a:r>
              <a:rPr lang="en-US" sz="3200" dirty="0">
                <a:solidFill>
                  <a:schemeClr val="tx1"/>
                </a:solidFill>
                <a:latin typeface="Times New Roman" panose="02020603050405020304" pitchFamily="18" charset="0"/>
                <a:cs typeface="Times New Roman" panose="02020603050405020304" pitchFamily="18" charset="0"/>
              </a:rPr>
              <a:t/>
            </a:r>
            <a:br>
              <a:rPr lang="en-US" sz="3200" dirty="0">
                <a:solidFill>
                  <a:schemeClr val="tx1"/>
                </a:solidFill>
                <a:latin typeface="Times New Roman" panose="02020603050405020304" pitchFamily="18" charset="0"/>
                <a:cs typeface="Times New Roman" panose="02020603050405020304" pitchFamily="18" charset="0"/>
              </a:rPr>
            </a:br>
            <a:r>
              <a:rPr lang="en-US" sz="3200" dirty="0" smtClean="0">
                <a:solidFill>
                  <a:schemeClr val="tx1"/>
                </a:solidFill>
                <a:latin typeface="Times New Roman" panose="02020603050405020304" pitchFamily="18" charset="0"/>
                <a:cs typeface="Times New Roman" panose="02020603050405020304" pitchFamily="18" charset="0"/>
              </a:rPr>
              <a:t/>
            </a:r>
            <a:br>
              <a:rPr lang="en-US" sz="3200" dirty="0" smtClean="0">
                <a:solidFill>
                  <a:schemeClr val="tx1"/>
                </a:solidFill>
                <a:latin typeface="Times New Roman" panose="02020603050405020304" pitchFamily="18" charset="0"/>
                <a:cs typeface="Times New Roman" panose="02020603050405020304" pitchFamily="18" charset="0"/>
              </a:rPr>
            </a:br>
            <a:r>
              <a:rPr lang="en-US" sz="3200" dirty="0">
                <a:solidFill>
                  <a:schemeClr val="tx1"/>
                </a:solidFill>
                <a:latin typeface="Times New Roman" panose="02020603050405020304" pitchFamily="18" charset="0"/>
                <a:cs typeface="Times New Roman" panose="02020603050405020304" pitchFamily="18" charset="0"/>
              </a:rPr>
              <a:t/>
            </a:r>
            <a:br>
              <a:rPr lang="en-US" sz="3200" dirty="0">
                <a:solidFill>
                  <a:schemeClr val="tx1"/>
                </a:solidFill>
                <a:latin typeface="Times New Roman" panose="02020603050405020304" pitchFamily="18" charset="0"/>
                <a:cs typeface="Times New Roman" panose="02020603050405020304" pitchFamily="18" charset="0"/>
              </a:rPr>
            </a:br>
            <a:r>
              <a:rPr lang="en-US" sz="3200" dirty="0" smtClean="0">
                <a:solidFill>
                  <a:schemeClr val="tx1"/>
                </a:solidFill>
                <a:latin typeface="Times New Roman" panose="02020603050405020304" pitchFamily="18" charset="0"/>
                <a:cs typeface="Times New Roman" panose="02020603050405020304" pitchFamily="18" charset="0"/>
              </a:rPr>
              <a:t/>
            </a:r>
            <a:br>
              <a:rPr lang="en-US" sz="3200" dirty="0" smtClean="0">
                <a:solidFill>
                  <a:schemeClr val="tx1"/>
                </a:solidFill>
                <a:latin typeface="Times New Roman" panose="02020603050405020304" pitchFamily="18" charset="0"/>
                <a:cs typeface="Times New Roman" panose="02020603050405020304" pitchFamily="18" charset="0"/>
              </a:rPr>
            </a:br>
            <a:r>
              <a:rPr lang="en-US" sz="3200" dirty="0">
                <a:solidFill>
                  <a:schemeClr val="tx1"/>
                </a:solidFill>
                <a:latin typeface="Times New Roman" panose="02020603050405020304" pitchFamily="18" charset="0"/>
                <a:cs typeface="Times New Roman" panose="02020603050405020304" pitchFamily="18" charset="0"/>
              </a:rPr>
              <a:t/>
            </a:r>
            <a:br>
              <a:rPr lang="en-US" sz="3200" dirty="0">
                <a:solidFill>
                  <a:schemeClr val="tx1"/>
                </a:solidFill>
                <a:latin typeface="Times New Roman" panose="02020603050405020304" pitchFamily="18" charset="0"/>
                <a:cs typeface="Times New Roman" panose="02020603050405020304" pitchFamily="18" charset="0"/>
              </a:rPr>
            </a:br>
            <a:r>
              <a:rPr lang="ru-RU" sz="2200" b="1" dirty="0" smtClean="0">
                <a:solidFill>
                  <a:schemeClr val="tx1"/>
                </a:solidFill>
                <a:latin typeface="Times New Roman" panose="02020603050405020304" pitchFamily="18" charset="0"/>
                <a:cs typeface="Times New Roman" panose="02020603050405020304" pitchFamily="18" charset="0"/>
              </a:rPr>
              <a:t>О </a:t>
            </a:r>
            <a:r>
              <a:rPr lang="ru-RU" sz="2200" b="1" dirty="0" smtClean="0">
                <a:solidFill>
                  <a:schemeClr val="tx1"/>
                </a:solidFill>
                <a:latin typeface="Times New Roman" panose="02020603050405020304" pitchFamily="18" charset="0"/>
                <a:cs typeface="Times New Roman" panose="02020603050405020304" pitchFamily="18" charset="0"/>
              </a:rPr>
              <a:t>предоставлении дополнительной </a:t>
            </a:r>
            <a:r>
              <a:rPr lang="ru-RU" sz="2200" b="1" dirty="0">
                <a:solidFill>
                  <a:schemeClr val="tx1"/>
                </a:solidFill>
                <a:latin typeface="Times New Roman" panose="02020603050405020304" pitchFamily="18" charset="0"/>
                <a:cs typeface="Times New Roman" panose="02020603050405020304" pitchFamily="18" charset="0"/>
              </a:rPr>
              <a:t>меры социальной поддержки </a:t>
            </a:r>
            <a:r>
              <a:rPr lang="ru-RU" sz="2200" b="1" dirty="0" smtClean="0">
                <a:solidFill>
                  <a:schemeClr val="tx1"/>
                </a:solidFill>
                <a:latin typeface="Times New Roman" panose="02020603050405020304" pitchFamily="18" charset="0"/>
                <a:cs typeface="Times New Roman" panose="02020603050405020304" pitchFamily="18" charset="0"/>
              </a:rPr>
              <a:t/>
            </a:r>
            <a:br>
              <a:rPr lang="ru-RU" sz="2200" b="1" dirty="0" smtClean="0">
                <a:solidFill>
                  <a:schemeClr val="tx1"/>
                </a:solidFill>
                <a:latin typeface="Times New Roman" panose="02020603050405020304" pitchFamily="18" charset="0"/>
                <a:cs typeface="Times New Roman" panose="02020603050405020304" pitchFamily="18" charset="0"/>
              </a:rPr>
            </a:br>
            <a:r>
              <a:rPr lang="ru-RU" sz="2200" b="1" dirty="0" smtClean="0">
                <a:solidFill>
                  <a:schemeClr val="tx1"/>
                </a:solidFill>
                <a:latin typeface="Times New Roman" panose="02020603050405020304" pitchFamily="18" charset="0"/>
                <a:cs typeface="Times New Roman" panose="02020603050405020304" pitchFamily="18" charset="0"/>
              </a:rPr>
              <a:t>в </a:t>
            </a:r>
            <a:r>
              <a:rPr lang="ru-RU" sz="2200" b="1" dirty="0">
                <a:solidFill>
                  <a:schemeClr val="tx1"/>
                </a:solidFill>
                <a:latin typeface="Times New Roman" panose="02020603050405020304" pitchFamily="18" charset="0"/>
                <a:cs typeface="Times New Roman" panose="02020603050405020304" pitchFamily="18" charset="0"/>
              </a:rPr>
              <a:t>виде предоставления </a:t>
            </a:r>
            <a:r>
              <a:rPr lang="ru-RU" sz="2200" b="1" dirty="0" smtClean="0">
                <a:solidFill>
                  <a:schemeClr val="tx1"/>
                </a:solidFill>
                <a:latin typeface="Times New Roman" panose="02020603050405020304" pitchFamily="18" charset="0"/>
                <a:cs typeface="Times New Roman" panose="02020603050405020304" pitchFamily="18" charset="0"/>
              </a:rPr>
              <a:t>детям </a:t>
            </a:r>
            <a:r>
              <a:rPr lang="ru-RU" sz="2200" b="1" dirty="0">
                <a:solidFill>
                  <a:schemeClr val="tx1"/>
                </a:solidFill>
                <a:latin typeface="Times New Roman" panose="02020603050405020304" pitchFamily="18" charset="0"/>
                <a:cs typeface="Times New Roman" panose="02020603050405020304" pitchFamily="18" charset="0"/>
              </a:rPr>
              <a:t>военнослужащих бесплатных услуг дополнительного </a:t>
            </a:r>
            <a:r>
              <a:rPr lang="ru-RU" sz="2200" b="1" dirty="0" smtClean="0">
                <a:solidFill>
                  <a:schemeClr val="tx1"/>
                </a:solidFill>
                <a:latin typeface="Times New Roman" panose="02020603050405020304" pitchFamily="18" charset="0"/>
                <a:cs typeface="Times New Roman" panose="02020603050405020304" pitchFamily="18" charset="0"/>
              </a:rPr>
              <a:t>образования  </a:t>
            </a:r>
            <a:r>
              <a:rPr lang="ru-RU" sz="2200" b="1" dirty="0">
                <a:solidFill>
                  <a:schemeClr val="tx1"/>
                </a:solidFill>
                <a:latin typeface="Times New Roman" panose="02020603050405020304" pitchFamily="18" charset="0"/>
                <a:cs typeface="Times New Roman" panose="02020603050405020304" pitchFamily="18" charset="0"/>
              </a:rPr>
              <a:t>в муниципальных образовательных организациях, </a:t>
            </a:r>
            <a:r>
              <a:rPr lang="ru-RU" sz="2200" b="1" dirty="0" smtClean="0">
                <a:solidFill>
                  <a:schemeClr val="tx1"/>
                </a:solidFill>
                <a:latin typeface="Times New Roman" panose="02020603050405020304" pitchFamily="18" charset="0"/>
                <a:cs typeface="Times New Roman" panose="02020603050405020304" pitchFamily="18" charset="0"/>
              </a:rPr>
              <a:t>подведомственных </a:t>
            </a:r>
            <a:r>
              <a:rPr lang="ru-RU" sz="2200" b="1" dirty="0">
                <a:solidFill>
                  <a:schemeClr val="tx1"/>
                </a:solidFill>
                <a:latin typeface="Times New Roman" panose="02020603050405020304" pitchFamily="18" charset="0"/>
                <a:cs typeface="Times New Roman" panose="02020603050405020304" pitchFamily="18" charset="0"/>
              </a:rPr>
              <a:t>департаменту </a:t>
            </a:r>
            <a:r>
              <a:rPr lang="ru-RU" sz="2200" b="1" dirty="0" smtClean="0">
                <a:solidFill>
                  <a:schemeClr val="tx1"/>
                </a:solidFill>
                <a:latin typeface="Times New Roman" panose="02020603050405020304" pitchFamily="18" charset="0"/>
                <a:cs typeface="Times New Roman" panose="02020603050405020304" pitchFamily="18" charset="0"/>
              </a:rPr>
              <a:t>образования</a:t>
            </a:r>
            <a:br>
              <a:rPr lang="ru-RU" sz="2200" b="1" dirty="0" smtClean="0">
                <a:solidFill>
                  <a:schemeClr val="tx1"/>
                </a:solidFill>
                <a:latin typeface="Times New Roman" panose="02020603050405020304" pitchFamily="18" charset="0"/>
                <a:cs typeface="Times New Roman" panose="02020603050405020304" pitchFamily="18" charset="0"/>
              </a:rPr>
            </a:br>
            <a:r>
              <a:rPr lang="ru-RU" sz="2200" b="1" dirty="0" smtClean="0">
                <a:solidFill>
                  <a:schemeClr val="tx1"/>
                </a:solidFill>
                <a:latin typeface="Times New Roman" panose="02020603050405020304" pitchFamily="18" charset="0"/>
                <a:cs typeface="Times New Roman" panose="02020603050405020304" pitchFamily="18" charset="0"/>
              </a:rPr>
              <a:t> </a:t>
            </a:r>
            <a:r>
              <a:rPr lang="ru-RU" sz="2200" b="1" dirty="0">
                <a:solidFill>
                  <a:schemeClr val="tx1"/>
                </a:solidFill>
                <a:latin typeface="Times New Roman" panose="02020603050405020304" pitchFamily="18" charset="0"/>
                <a:cs typeface="Times New Roman" panose="02020603050405020304" pitchFamily="18" charset="0"/>
              </a:rPr>
              <a:t>администрации города Кирова</a:t>
            </a:r>
          </a:p>
        </p:txBody>
      </p:sp>
    </p:spTree>
    <p:extLst>
      <p:ext uri="{BB962C8B-B14F-4D97-AF65-F5344CB8AC3E}">
        <p14:creationId xmlns:p14="http://schemas.microsoft.com/office/powerpoint/2010/main" val="530312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62757" y="664467"/>
            <a:ext cx="8625254" cy="954107"/>
          </a:xfrm>
          <a:prstGeom prst="rect">
            <a:avLst/>
          </a:prstGeom>
          <a:noFill/>
        </p:spPr>
        <p:txBody>
          <a:bodyPr wrap="square" rtlCol="0">
            <a:spAutoFit/>
          </a:bodyPr>
          <a:lstStyle/>
          <a:p>
            <a:pPr algn="ctr"/>
            <a:r>
              <a:rPr lang="ru-RU" sz="2800" b="1" dirty="0" smtClean="0">
                <a:latin typeface="Times New Roman" pitchFamily="18" charset="0"/>
                <a:cs typeface="Times New Roman" pitchFamily="18" charset="0"/>
              </a:rPr>
              <a:t>Место и часы приема документов в</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МКОУ ДПО ИМЦ г. Кирова (МОЦ)</a:t>
            </a:r>
            <a:endParaRPr lang="ru-RU" sz="2800"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ctrTitle"/>
          </p:nvPr>
        </p:nvSpPr>
        <p:spPr>
          <a:xfrm>
            <a:off x="589935" y="3996813"/>
            <a:ext cx="9266242" cy="1865238"/>
          </a:xfrm>
        </p:spPr>
        <p:txBody>
          <a:bodyPr/>
          <a:lstStyle/>
          <a:p>
            <a:pPr algn="ctr"/>
            <a:r>
              <a:rPr lang="ru-RU" sz="2000" dirty="0" smtClean="0">
                <a:solidFill>
                  <a:schemeClr val="tx1"/>
                </a:solidFill>
                <a:latin typeface="Times New Roman" panose="02020603050405020304" pitchFamily="18" charset="0"/>
                <a:cs typeface="Times New Roman" panose="02020603050405020304" pitchFamily="18" charset="0"/>
              </a:rPr>
              <a:t/>
            </a:r>
            <a:br>
              <a:rPr lang="ru-RU" sz="2000" dirty="0" smtClean="0">
                <a:solidFill>
                  <a:schemeClr val="tx1"/>
                </a:solidFill>
                <a:latin typeface="Times New Roman" panose="02020603050405020304" pitchFamily="18" charset="0"/>
                <a:cs typeface="Times New Roman" panose="02020603050405020304" pitchFamily="18" charset="0"/>
              </a:rPr>
            </a:br>
            <a:r>
              <a:rPr lang="ru-RU" sz="2000" dirty="0" smtClean="0">
                <a:solidFill>
                  <a:schemeClr val="tx1"/>
                </a:solidFill>
                <a:latin typeface="Times New Roman" panose="02020603050405020304" pitchFamily="18" charset="0"/>
                <a:cs typeface="Times New Roman" panose="02020603050405020304" pitchFamily="18" charset="0"/>
              </a:rPr>
              <a:t/>
            </a:r>
            <a:br>
              <a:rPr lang="ru-RU" sz="2000" dirty="0" smtClean="0">
                <a:solidFill>
                  <a:schemeClr val="tx1"/>
                </a:solidFill>
                <a:latin typeface="Times New Roman" panose="02020603050405020304" pitchFamily="18" charset="0"/>
                <a:cs typeface="Times New Roman" panose="02020603050405020304" pitchFamily="18" charset="0"/>
              </a:rPr>
            </a:br>
            <a:r>
              <a:rPr lang="ru-RU" sz="2000" dirty="0" smtClean="0">
                <a:solidFill>
                  <a:schemeClr val="tx1"/>
                </a:solidFill>
                <a:latin typeface="Times New Roman" panose="02020603050405020304" pitchFamily="18" charset="0"/>
                <a:cs typeface="Times New Roman" panose="02020603050405020304" pitchFamily="18" charset="0"/>
              </a:rPr>
              <a:t/>
            </a:r>
            <a:br>
              <a:rPr lang="ru-RU" sz="2000" dirty="0" smtClean="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
            </a:r>
            <a:br>
              <a:rPr lang="ru-RU" sz="2000" dirty="0">
                <a:solidFill>
                  <a:schemeClr val="tx1"/>
                </a:solidFill>
                <a:latin typeface="Times New Roman" panose="02020603050405020304" pitchFamily="18" charset="0"/>
                <a:cs typeface="Times New Roman" panose="02020603050405020304" pitchFamily="18" charset="0"/>
              </a:rPr>
            </a:br>
            <a:r>
              <a:rPr lang="ru-RU" sz="2000" dirty="0" smtClean="0">
                <a:solidFill>
                  <a:schemeClr val="tx1"/>
                </a:solidFill>
                <a:latin typeface="Times New Roman" panose="02020603050405020304" pitchFamily="18" charset="0"/>
                <a:cs typeface="Times New Roman" panose="02020603050405020304" pitchFamily="18" charset="0"/>
              </a:rPr>
              <a:t/>
            </a:r>
            <a:br>
              <a:rPr lang="ru-RU" sz="2000" dirty="0" smtClean="0">
                <a:solidFill>
                  <a:schemeClr val="tx1"/>
                </a:solidFill>
                <a:latin typeface="Times New Roman" panose="02020603050405020304" pitchFamily="18" charset="0"/>
                <a:cs typeface="Times New Roman" panose="02020603050405020304" pitchFamily="18" charset="0"/>
              </a:rPr>
            </a:br>
            <a:r>
              <a:rPr lang="ru-RU" sz="2000" dirty="0">
                <a:solidFill>
                  <a:schemeClr val="tx1"/>
                </a:solidFill>
                <a:latin typeface="Times New Roman" panose="02020603050405020304" pitchFamily="18" charset="0"/>
                <a:cs typeface="Times New Roman" panose="02020603050405020304" pitchFamily="18" charset="0"/>
              </a:rPr>
              <a:t/>
            </a:r>
            <a:br>
              <a:rPr lang="ru-RU" sz="2000" dirty="0">
                <a:solidFill>
                  <a:schemeClr val="tx1"/>
                </a:solidFill>
                <a:latin typeface="Times New Roman" panose="02020603050405020304" pitchFamily="18" charset="0"/>
                <a:cs typeface="Times New Roman" panose="02020603050405020304" pitchFamily="18" charset="0"/>
              </a:rPr>
            </a:br>
            <a:r>
              <a:rPr lang="ru-RU" sz="2000" dirty="0" smtClean="0">
                <a:solidFill>
                  <a:schemeClr val="tx1"/>
                </a:solidFill>
                <a:latin typeface="Times New Roman" panose="02020603050405020304" pitchFamily="18" charset="0"/>
                <a:cs typeface="Times New Roman" panose="02020603050405020304" pitchFamily="18" charset="0"/>
              </a:rPr>
              <a:t/>
            </a:r>
            <a:br>
              <a:rPr lang="ru-RU" sz="2000" dirty="0" smtClean="0">
                <a:solidFill>
                  <a:schemeClr val="tx1"/>
                </a:solidFill>
                <a:latin typeface="Times New Roman" panose="02020603050405020304" pitchFamily="18" charset="0"/>
                <a:cs typeface="Times New Roman" panose="02020603050405020304" pitchFamily="18" charset="0"/>
              </a:rPr>
            </a:br>
            <a:r>
              <a:rPr lang="ru-RU" sz="2400" b="1" dirty="0" smtClean="0">
                <a:solidFill>
                  <a:schemeClr val="tx1"/>
                </a:solidFill>
                <a:latin typeface="Times New Roman" panose="02020603050405020304" pitchFamily="18" charset="0"/>
                <a:cs typeface="Times New Roman" panose="02020603050405020304" pitchFamily="18" charset="0"/>
              </a:rPr>
              <a:t>адрес</a:t>
            </a:r>
            <a:r>
              <a:rPr lang="ru-RU" sz="2400" b="1" dirty="0">
                <a:solidFill>
                  <a:schemeClr val="tx1"/>
                </a:solidFill>
                <a:latin typeface="Times New Roman" panose="02020603050405020304" pitchFamily="18" charset="0"/>
                <a:cs typeface="Times New Roman" panose="02020603050405020304" pitchFamily="18" charset="0"/>
              </a:rPr>
              <a:t>:</a:t>
            </a:r>
            <a:r>
              <a:rPr lang="ru-RU" sz="2400" dirty="0">
                <a:solidFill>
                  <a:schemeClr val="tx1"/>
                </a:solidFill>
                <a:latin typeface="Times New Roman" panose="02020603050405020304" pitchFamily="18" charset="0"/>
                <a:cs typeface="Times New Roman" panose="02020603050405020304" pitchFamily="18" charset="0"/>
              </a:rPr>
              <a:t> 610020, г. Киров, ул. Профсоюзная</a:t>
            </a:r>
            <a:r>
              <a:rPr lang="ru-RU" sz="2400" dirty="0" smtClean="0">
                <a:solidFill>
                  <a:schemeClr val="tx1"/>
                </a:solidFill>
                <a:latin typeface="Times New Roman" panose="02020603050405020304" pitchFamily="18" charset="0"/>
                <a:cs typeface="Times New Roman" panose="02020603050405020304" pitchFamily="18" charset="0"/>
              </a:rPr>
              <a:t>, д</a:t>
            </a:r>
            <a:r>
              <a:rPr lang="ru-RU" sz="2400" dirty="0">
                <a:solidFill>
                  <a:schemeClr val="tx1"/>
                </a:solidFill>
                <a:latin typeface="Times New Roman" panose="02020603050405020304" pitchFamily="18" charset="0"/>
                <a:cs typeface="Times New Roman" panose="02020603050405020304" pitchFamily="18" charset="0"/>
              </a:rPr>
              <a:t>. 41а, </a:t>
            </a:r>
            <a:r>
              <a:rPr lang="ru-RU" sz="2400" dirty="0" smtClean="0">
                <a:solidFill>
                  <a:schemeClr val="tx1"/>
                </a:solidFill>
                <a:latin typeface="Times New Roman" panose="02020603050405020304" pitchFamily="18" charset="0"/>
                <a:cs typeface="Times New Roman" panose="02020603050405020304" pitchFamily="18" charset="0"/>
              </a:rPr>
              <a:t>каб.12</a:t>
            </a:r>
            <a:br>
              <a:rPr lang="ru-RU" sz="2400" dirty="0" smtClean="0">
                <a:solidFill>
                  <a:schemeClr val="tx1"/>
                </a:solidFill>
                <a:latin typeface="Times New Roman" panose="02020603050405020304" pitchFamily="18" charset="0"/>
                <a:cs typeface="Times New Roman" panose="02020603050405020304" pitchFamily="18" charset="0"/>
              </a:rPr>
            </a:br>
            <a:r>
              <a:rPr lang="ru-RU" sz="2400" dirty="0" smtClean="0">
                <a:solidFill>
                  <a:schemeClr val="tx1"/>
                </a:solidFill>
                <a:latin typeface="Times New Roman" panose="02020603050405020304" pitchFamily="18" charset="0"/>
                <a:cs typeface="Times New Roman" panose="02020603050405020304" pitchFamily="18" charset="0"/>
              </a:rPr>
              <a:t/>
            </a:r>
            <a:br>
              <a:rPr lang="ru-RU" sz="2400" dirty="0" smtClean="0">
                <a:solidFill>
                  <a:schemeClr val="tx1"/>
                </a:solidFill>
                <a:latin typeface="Times New Roman" panose="02020603050405020304" pitchFamily="18" charset="0"/>
                <a:cs typeface="Times New Roman" panose="02020603050405020304" pitchFamily="18" charset="0"/>
              </a:rPr>
            </a:br>
            <a:r>
              <a:rPr lang="ru-RU" sz="2400" b="1" dirty="0" smtClean="0">
                <a:solidFill>
                  <a:schemeClr val="tx1"/>
                </a:solidFill>
                <a:latin typeface="Times New Roman" panose="02020603050405020304" pitchFamily="18" charset="0"/>
                <a:cs typeface="Times New Roman" panose="02020603050405020304" pitchFamily="18" charset="0"/>
              </a:rPr>
              <a:t>тел.: </a:t>
            </a:r>
            <a:r>
              <a:rPr lang="ru-RU" sz="2400" dirty="0" smtClean="0">
                <a:solidFill>
                  <a:schemeClr val="tx1"/>
                </a:solidFill>
                <a:latin typeface="Times New Roman" panose="02020603050405020304" pitchFamily="18" charset="0"/>
                <a:cs typeface="Times New Roman" panose="02020603050405020304" pitchFamily="18" charset="0"/>
              </a:rPr>
              <a:t>41-77-97 (доб. 226, 213)</a:t>
            </a:r>
            <a:br>
              <a:rPr lang="ru-RU" sz="2400" dirty="0" smtClean="0">
                <a:solidFill>
                  <a:schemeClr val="tx1"/>
                </a:solidFill>
                <a:latin typeface="Times New Roman" panose="02020603050405020304" pitchFamily="18" charset="0"/>
                <a:cs typeface="Times New Roman" panose="02020603050405020304" pitchFamily="18" charset="0"/>
              </a:rPr>
            </a:br>
            <a:r>
              <a:rPr lang="ru-RU" sz="2400" dirty="0">
                <a:solidFill>
                  <a:schemeClr val="tx1"/>
                </a:solidFill>
                <a:latin typeface="Times New Roman" panose="02020603050405020304" pitchFamily="18" charset="0"/>
                <a:cs typeface="Times New Roman" panose="02020603050405020304" pitchFamily="18" charset="0"/>
              </a:rPr>
              <a:t/>
            </a:r>
            <a:br>
              <a:rPr lang="ru-RU" sz="2400" dirty="0">
                <a:solidFill>
                  <a:schemeClr val="tx1"/>
                </a:solidFill>
                <a:latin typeface="Times New Roman" panose="02020603050405020304" pitchFamily="18" charset="0"/>
                <a:cs typeface="Times New Roman" panose="02020603050405020304" pitchFamily="18" charset="0"/>
              </a:rPr>
            </a:br>
            <a:r>
              <a:rPr lang="ru-RU" sz="2400" dirty="0" smtClean="0">
                <a:solidFill>
                  <a:schemeClr val="tx1"/>
                </a:solidFill>
                <a:latin typeface="Times New Roman" panose="02020603050405020304" pitchFamily="18" charset="0"/>
                <a:cs typeface="Times New Roman" panose="02020603050405020304" pitchFamily="18" charset="0"/>
              </a:rPr>
              <a:t>понедельник </a:t>
            </a:r>
            <a:r>
              <a:rPr lang="ru-RU" sz="2400" dirty="0" smtClean="0">
                <a:solidFill>
                  <a:schemeClr val="tx1"/>
                </a:solidFill>
                <a:latin typeface="Times New Roman" panose="02020603050405020304" pitchFamily="18" charset="0"/>
                <a:cs typeface="Times New Roman" panose="02020603050405020304" pitchFamily="18" charset="0"/>
              </a:rPr>
              <a:t>08:00-12:00</a:t>
            </a:r>
            <a:r>
              <a:rPr lang="ru-RU" sz="2400" dirty="0">
                <a:solidFill>
                  <a:schemeClr val="tx1"/>
                </a:solidFill>
                <a:latin typeface="Times New Roman" panose="02020603050405020304" pitchFamily="18" charset="0"/>
                <a:cs typeface="Times New Roman" panose="02020603050405020304" pitchFamily="18" charset="0"/>
              </a:rPr>
              <a:t/>
            </a:r>
            <a:br>
              <a:rPr lang="ru-RU" sz="2400" dirty="0">
                <a:solidFill>
                  <a:schemeClr val="tx1"/>
                </a:solidFill>
                <a:latin typeface="Times New Roman" panose="02020603050405020304" pitchFamily="18" charset="0"/>
                <a:cs typeface="Times New Roman" panose="02020603050405020304" pitchFamily="18" charset="0"/>
              </a:rPr>
            </a:br>
            <a:r>
              <a:rPr lang="ru-RU" sz="2400" dirty="0">
                <a:solidFill>
                  <a:schemeClr val="tx1"/>
                </a:solidFill>
                <a:latin typeface="Times New Roman" panose="02020603050405020304" pitchFamily="18" charset="0"/>
                <a:cs typeface="Times New Roman" panose="02020603050405020304" pitchFamily="18" charset="0"/>
              </a:rPr>
              <a:t>вторник 15:00-19:00</a:t>
            </a:r>
            <a:br>
              <a:rPr lang="ru-RU" sz="2400" dirty="0">
                <a:solidFill>
                  <a:schemeClr val="tx1"/>
                </a:solidFill>
                <a:latin typeface="Times New Roman" panose="02020603050405020304" pitchFamily="18" charset="0"/>
                <a:cs typeface="Times New Roman" panose="02020603050405020304" pitchFamily="18" charset="0"/>
              </a:rPr>
            </a:br>
            <a:r>
              <a:rPr lang="ru-RU" sz="2400" dirty="0">
                <a:solidFill>
                  <a:schemeClr val="tx1"/>
                </a:solidFill>
                <a:latin typeface="Times New Roman" panose="02020603050405020304" pitchFamily="18" charset="0"/>
                <a:cs typeface="Times New Roman" panose="02020603050405020304" pitchFamily="18" charset="0"/>
              </a:rPr>
              <a:t>среда </a:t>
            </a:r>
            <a:r>
              <a:rPr lang="ru-RU" sz="2400" dirty="0" smtClean="0">
                <a:solidFill>
                  <a:schemeClr val="tx1"/>
                </a:solidFill>
                <a:latin typeface="Times New Roman" panose="02020603050405020304" pitchFamily="18" charset="0"/>
                <a:cs typeface="Times New Roman" panose="02020603050405020304" pitchFamily="18" charset="0"/>
              </a:rPr>
              <a:t>15:00-17:00</a:t>
            </a:r>
            <a:r>
              <a:rPr lang="ru-RU" sz="2400" dirty="0">
                <a:solidFill>
                  <a:schemeClr val="tx1"/>
                </a:solidFill>
                <a:latin typeface="Times New Roman" panose="02020603050405020304" pitchFamily="18" charset="0"/>
                <a:cs typeface="Times New Roman" panose="02020603050405020304" pitchFamily="18" charset="0"/>
              </a:rPr>
              <a:t/>
            </a:r>
            <a:br>
              <a:rPr lang="ru-RU" sz="2400" dirty="0">
                <a:solidFill>
                  <a:schemeClr val="tx1"/>
                </a:solidFill>
                <a:latin typeface="Times New Roman" panose="02020603050405020304" pitchFamily="18" charset="0"/>
                <a:cs typeface="Times New Roman" panose="02020603050405020304" pitchFamily="18" charset="0"/>
              </a:rPr>
            </a:br>
            <a:r>
              <a:rPr lang="ru-RU" sz="2400" dirty="0">
                <a:solidFill>
                  <a:schemeClr val="tx1"/>
                </a:solidFill>
                <a:latin typeface="Times New Roman" panose="02020603050405020304" pitchFamily="18" charset="0"/>
                <a:cs typeface="Times New Roman" panose="02020603050405020304" pitchFamily="18" charset="0"/>
              </a:rPr>
              <a:t>четверг 13:00-15:00</a:t>
            </a:r>
            <a:br>
              <a:rPr lang="ru-RU" sz="2400" dirty="0">
                <a:solidFill>
                  <a:schemeClr val="tx1"/>
                </a:solidFill>
                <a:latin typeface="Times New Roman" panose="02020603050405020304" pitchFamily="18" charset="0"/>
                <a:cs typeface="Times New Roman" panose="02020603050405020304" pitchFamily="18" charset="0"/>
              </a:rPr>
            </a:br>
            <a:r>
              <a:rPr lang="ru-RU" sz="2400" dirty="0">
                <a:solidFill>
                  <a:schemeClr val="tx1"/>
                </a:solidFill>
                <a:latin typeface="Times New Roman" panose="02020603050405020304" pitchFamily="18" charset="0"/>
                <a:cs typeface="Times New Roman" panose="02020603050405020304" pitchFamily="18" charset="0"/>
              </a:rPr>
              <a:t>пятница </a:t>
            </a:r>
            <a:r>
              <a:rPr lang="ru-RU" sz="2400" dirty="0" smtClean="0">
                <a:solidFill>
                  <a:schemeClr val="tx1"/>
                </a:solidFill>
                <a:latin typeface="Times New Roman" panose="02020603050405020304" pitchFamily="18" charset="0"/>
                <a:cs typeface="Times New Roman" panose="02020603050405020304" pitchFamily="18" charset="0"/>
              </a:rPr>
              <a:t>08:00-12:00</a:t>
            </a:r>
            <a:endParaRPr lang="ru-RU" sz="2400" dirty="0"/>
          </a:p>
        </p:txBody>
      </p:sp>
    </p:spTree>
    <p:extLst>
      <p:ext uri="{BB962C8B-B14F-4D97-AF65-F5344CB8AC3E}">
        <p14:creationId xmlns:p14="http://schemas.microsoft.com/office/powerpoint/2010/main" val="897163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p:txBody>
          <a:bodyPr/>
          <a:lstStyle/>
          <a:p>
            <a:pPr algn="ctr" eaLnBrk="1" hangingPunct="1"/>
            <a:r>
              <a:rPr lang="ru-RU" b="1" dirty="0" smtClean="0">
                <a:latin typeface="Times New Roman" pitchFamily="18" charset="0"/>
                <a:cs typeface="Times New Roman" pitchFamily="18" charset="0"/>
              </a:rPr>
              <a:t>     </a:t>
            </a:r>
            <a:r>
              <a:rPr lang="ru-RU" sz="2400" b="1" dirty="0">
                <a:solidFill>
                  <a:schemeClr val="tx1"/>
                </a:solidFill>
                <a:latin typeface="Times New Roman" pitchFamily="18" charset="0"/>
                <a:cs typeface="Times New Roman" pitchFamily="18" charset="0"/>
              </a:rPr>
              <a:t>Перечень документов, подаваемых в образовательную организацию</a:t>
            </a:r>
          </a:p>
        </p:txBody>
      </p:sp>
      <p:sp>
        <p:nvSpPr>
          <p:cNvPr id="5" name="Содержимое 4"/>
          <p:cNvSpPr>
            <a:spLocks noGrp="1"/>
          </p:cNvSpPr>
          <p:nvPr>
            <p:ph sz="half" idx="1"/>
          </p:nvPr>
        </p:nvSpPr>
        <p:spPr>
          <a:xfrm>
            <a:off x="117987" y="1799303"/>
            <a:ext cx="10427110" cy="4326861"/>
          </a:xfrm>
        </p:spPr>
        <p:txBody>
          <a:bodyPr>
            <a:normAutofit/>
          </a:bodyPr>
          <a:lstStyle/>
          <a:p>
            <a:pPr marL="0" indent="0">
              <a:buNone/>
            </a:pPr>
            <a:r>
              <a:rPr lang="ru-RU" dirty="0" smtClean="0">
                <a:solidFill>
                  <a:schemeClr val="tx1"/>
                </a:solidFill>
                <a:latin typeface="Times New Roman" pitchFamily="18" charset="0"/>
                <a:cs typeface="Times New Roman" pitchFamily="18" charset="0"/>
              </a:rPr>
              <a:t>1. Заявление </a:t>
            </a:r>
            <a:r>
              <a:rPr lang="ru-RU" dirty="0">
                <a:solidFill>
                  <a:schemeClr val="tx1"/>
                </a:solidFill>
                <a:latin typeface="Times New Roman" pitchFamily="18" charset="0"/>
                <a:cs typeface="Times New Roman" pitchFamily="18" charset="0"/>
              </a:rPr>
              <a:t>о внесении изменений в условия договора об оказании платных образовательных услуг (форму заявления устанавливает образовательная организация</a:t>
            </a:r>
            <a:r>
              <a:rPr lang="ru-RU" dirty="0" smtClean="0">
                <a:solidFill>
                  <a:schemeClr val="tx1"/>
                </a:solidFill>
                <a:latin typeface="Times New Roman" pitchFamily="18" charset="0"/>
                <a:cs typeface="Times New Roman" pitchFamily="18" charset="0"/>
              </a:rPr>
              <a:t>).</a:t>
            </a:r>
          </a:p>
          <a:p>
            <a:pPr marL="0" indent="0">
              <a:buNone/>
            </a:pPr>
            <a:r>
              <a:rPr lang="ru-RU" dirty="0" smtClean="0">
                <a:latin typeface="Times New Roman" pitchFamily="18" charset="0"/>
                <a:cs typeface="Times New Roman" pitchFamily="18" charset="0"/>
              </a:rPr>
              <a:t>Возможный </a:t>
            </a:r>
            <a:r>
              <a:rPr lang="ru-RU" dirty="0">
                <a:latin typeface="Times New Roman" pitchFamily="18" charset="0"/>
                <a:cs typeface="Times New Roman" pitchFamily="18" charset="0"/>
              </a:rPr>
              <a:t>вариант текста заявления: в связи с предоставлением обучающемуся _____________ дополнительной меры социальной поддержки в виде предоставления бесплатных услуг дополнительного образования  (приказ начальника департамента образования администрации города Кирова от ________ № _________) прошу внести изменения в условия договора об оказании платных образовательных услуг от ________   № ______ и освободить от внесения платы за предоставляемые услуги дополнительного образования по данному договору</a:t>
            </a:r>
            <a:r>
              <a:rPr lang="ru-RU" dirty="0" smtClean="0">
                <a:latin typeface="Times New Roman" pitchFamily="18" charset="0"/>
                <a:cs typeface="Times New Roman" pitchFamily="18" charset="0"/>
              </a:rPr>
              <a:t>.</a:t>
            </a:r>
          </a:p>
          <a:p>
            <a:pPr marL="0" indent="0">
              <a:buNone/>
            </a:pPr>
            <a:r>
              <a:rPr lang="ru-RU" dirty="0" smtClean="0">
                <a:latin typeface="Times New Roman" pitchFamily="18" charset="0"/>
                <a:cs typeface="Times New Roman" pitchFamily="18" charset="0"/>
              </a:rPr>
              <a:t>2. Копию </a:t>
            </a:r>
            <a:r>
              <a:rPr lang="ru-RU" dirty="0">
                <a:latin typeface="Times New Roman" pitchFamily="18" charset="0"/>
                <a:cs typeface="Times New Roman" pitchFamily="18" charset="0"/>
              </a:rPr>
              <a:t>выписки из приказа начальника департамента образования о предоставлении или </a:t>
            </a:r>
            <a:r>
              <a:rPr lang="ru-RU" dirty="0" smtClean="0">
                <a:latin typeface="Times New Roman" pitchFamily="18" charset="0"/>
                <a:cs typeface="Times New Roman" pitchFamily="18" charset="0"/>
              </a:rPr>
              <a:t>продлении предоставления </a:t>
            </a:r>
            <a:r>
              <a:rPr lang="ru-RU" dirty="0">
                <a:latin typeface="Times New Roman" pitchFamily="18" charset="0"/>
                <a:cs typeface="Times New Roman" pitchFamily="18" charset="0"/>
              </a:rPr>
              <a:t>дополнительной меры социальной поддержки в виде предоставления бесплатных услуг дополнительного образования несовершеннолетнему ребенку (детям) военнослужащего или о ее продлении. </a:t>
            </a:r>
            <a:r>
              <a:rPr lang="ru-RU" dirty="0">
                <a:latin typeface="Times New Roman" pitchFamily="18" charset="0"/>
                <a:cs typeface="Times New Roman" pitchFamily="18" charset="0"/>
              </a:rPr>
              <a:t>(Брать копию, но сверить с подлинником, который должен быть предъявлен)</a:t>
            </a:r>
          </a:p>
          <a:p>
            <a:pPr marL="0" indent="0">
              <a:buNone/>
            </a:pPr>
            <a:endParaRPr lang="ru-RU" dirty="0">
              <a:latin typeface="Times New Roman" pitchFamily="18" charset="0"/>
              <a:cs typeface="Times New Roman" pitchFamily="18" charset="0"/>
            </a:endParaRPr>
          </a:p>
        </p:txBody>
      </p:sp>
      <p:sp>
        <p:nvSpPr>
          <p:cNvPr id="6" name="TextBox 5"/>
          <p:cNvSpPr txBox="1"/>
          <p:nvPr/>
        </p:nvSpPr>
        <p:spPr>
          <a:xfrm>
            <a:off x="3264878" y="96716"/>
            <a:ext cx="7165731" cy="646331"/>
          </a:xfrm>
          <a:prstGeom prst="rect">
            <a:avLst/>
          </a:prstGeom>
          <a:noFill/>
        </p:spPr>
        <p:txBody>
          <a:bodyPr wrap="square" rtlCol="0">
            <a:spAutoFit/>
          </a:bodyPr>
          <a:lstStyle/>
          <a:p>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0974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Заголовок 1"/>
          <p:cNvSpPr>
            <a:spLocks noGrp="1"/>
          </p:cNvSpPr>
          <p:nvPr>
            <p:ph type="title"/>
          </p:nvPr>
        </p:nvSpPr>
        <p:spPr/>
        <p:txBody>
          <a:bodyPr/>
          <a:lstStyle/>
          <a:p>
            <a:pPr algn="ctr" eaLnBrk="1" hangingPunct="1"/>
            <a:r>
              <a:rPr lang="ru-RU" b="1" dirty="0" smtClean="0">
                <a:latin typeface="Times New Roman" pitchFamily="18" charset="0"/>
                <a:cs typeface="Times New Roman" pitchFamily="18" charset="0"/>
              </a:rPr>
              <a:t>    </a:t>
            </a:r>
            <a:r>
              <a:rPr lang="ru-RU" b="1" dirty="0" smtClean="0">
                <a:solidFill>
                  <a:schemeClr val="tx1"/>
                </a:solidFill>
                <a:latin typeface="Times New Roman" pitchFamily="18" charset="0"/>
                <a:cs typeface="Times New Roman" pitchFamily="18" charset="0"/>
              </a:rPr>
              <a:t>Обязанности образовательной организации</a:t>
            </a:r>
          </a:p>
        </p:txBody>
      </p:sp>
      <p:sp>
        <p:nvSpPr>
          <p:cNvPr id="9220" name="Объект 2"/>
          <p:cNvSpPr>
            <a:spLocks noGrp="1"/>
          </p:cNvSpPr>
          <p:nvPr>
            <p:ph idx="1"/>
          </p:nvPr>
        </p:nvSpPr>
        <p:spPr>
          <a:xfrm>
            <a:off x="383459" y="1710813"/>
            <a:ext cx="10105156" cy="4598387"/>
          </a:xfrm>
        </p:spPr>
        <p:txBody>
          <a:bodyPr/>
          <a:lstStyle/>
          <a:p>
            <a:pPr>
              <a:buNone/>
            </a:pPr>
            <a:r>
              <a:rPr lang="ru-RU" sz="2400" dirty="0" smtClean="0">
                <a:latin typeface="Times New Roman" pitchFamily="18" charset="0"/>
                <a:cs typeface="Times New Roman" pitchFamily="18" charset="0"/>
              </a:rPr>
              <a:t>1. Внести </a:t>
            </a:r>
            <a:r>
              <a:rPr lang="ru-RU" sz="2400" dirty="0">
                <a:latin typeface="Times New Roman" pitchFamily="18" charset="0"/>
                <a:cs typeface="Times New Roman" pitchFamily="18" charset="0"/>
              </a:rPr>
              <a:t>изменения в договоры об оказании платных образовательных услуг ребенку (детям) военнослужащего. </a:t>
            </a:r>
            <a:r>
              <a:rPr lang="ru-RU" sz="2400" dirty="0">
                <a:latin typeface="Times New Roman" pitchFamily="18" charset="0"/>
                <a:cs typeface="Times New Roman" pitchFamily="18" charset="0"/>
              </a:rPr>
              <a:t>Изменения вносятся на основании оформленного заявления родителя (законного представителя) ребенка (детей) военнослужащего и выписки из приказа начальника департамента образования о предоставлении ребенку (детям) военнослужащего бесплатных услуг дополнительного образования в образовательных организациях. </a:t>
            </a:r>
          </a:p>
          <a:p>
            <a:pPr>
              <a:buNone/>
            </a:pPr>
            <a:r>
              <a:rPr lang="ru-RU" sz="2400" dirty="0" smtClean="0">
                <a:latin typeface="Times New Roman" pitchFamily="18" charset="0"/>
                <a:cs typeface="Times New Roman" pitchFamily="18" charset="0"/>
              </a:rPr>
              <a:t>2. Обеспечить </a:t>
            </a:r>
            <a:r>
              <a:rPr lang="ru-RU" sz="2400" dirty="0">
                <a:latin typeface="Times New Roman" pitchFamily="18" charset="0"/>
                <a:cs typeface="Times New Roman" pitchFamily="18" charset="0"/>
              </a:rPr>
              <a:t>отдельный учет посещаемости несовершеннолетними детьми военнослужащих занятий по дополнительному образованию.</a:t>
            </a:r>
          </a:p>
        </p:txBody>
      </p:sp>
    </p:spTree>
    <p:extLst>
      <p:ext uri="{BB962C8B-B14F-4D97-AF65-F5344CB8AC3E}">
        <p14:creationId xmlns:p14="http://schemas.microsoft.com/office/powerpoint/2010/main" val="593528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Заголовок 1"/>
          <p:cNvSpPr>
            <a:spLocks noGrp="1"/>
          </p:cNvSpPr>
          <p:nvPr>
            <p:ph type="title"/>
          </p:nvPr>
        </p:nvSpPr>
        <p:spPr>
          <a:xfrm>
            <a:off x="560439" y="609600"/>
            <a:ext cx="9350477" cy="1163639"/>
          </a:xfrm>
        </p:spPr>
        <p:txBody>
          <a:bodyPr>
            <a:normAutofit fontScale="90000"/>
          </a:bodyPr>
          <a:lstStyle/>
          <a:p>
            <a:pPr algn="ctr" eaLnBrk="1" hangingPunct="1"/>
            <a:r>
              <a:rPr lang="ru-RU" b="1" dirty="0" smtClean="0">
                <a:latin typeface="Times New Roman" pitchFamily="18" charset="0"/>
                <a:cs typeface="Times New Roman" pitchFamily="18" charset="0"/>
              </a:rPr>
              <a:t>    </a:t>
            </a:r>
            <a:r>
              <a:rPr lang="ru-RU" b="1" dirty="0" smtClean="0">
                <a:solidFill>
                  <a:schemeClr val="tx1"/>
                </a:solidFill>
                <a:latin typeface="Times New Roman" pitchFamily="18" charset="0"/>
                <a:cs typeface="Times New Roman" pitchFamily="18" charset="0"/>
              </a:rPr>
              <a:t>Обязанности образовательной организации</a:t>
            </a:r>
          </a:p>
        </p:txBody>
      </p:sp>
      <p:sp>
        <p:nvSpPr>
          <p:cNvPr id="9220" name="Объект 2"/>
          <p:cNvSpPr>
            <a:spLocks noGrp="1"/>
          </p:cNvSpPr>
          <p:nvPr>
            <p:ph idx="1"/>
          </p:nvPr>
        </p:nvSpPr>
        <p:spPr>
          <a:xfrm>
            <a:off x="412956" y="1622323"/>
            <a:ext cx="9748684" cy="4503841"/>
          </a:xfrm>
        </p:spPr>
        <p:txBody>
          <a:bodyPr/>
          <a:lstStyle/>
          <a:p>
            <a:pPr>
              <a:buNone/>
            </a:pPr>
            <a:r>
              <a:rPr lang="ru-RU" sz="2400" dirty="0" smtClean="0">
                <a:latin typeface="Times New Roman" pitchFamily="18" charset="0"/>
                <a:cs typeface="Times New Roman" pitchFamily="18" charset="0"/>
              </a:rPr>
              <a:t>3</a:t>
            </a:r>
            <a:r>
              <a:rPr lang="ru-RU" sz="20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Внести </a:t>
            </a:r>
            <a:r>
              <a:rPr lang="ru-RU" sz="2400" dirty="0">
                <a:latin typeface="Times New Roman" pitchFamily="18" charset="0"/>
                <a:cs typeface="Times New Roman" pitchFamily="18" charset="0"/>
              </a:rPr>
              <a:t>в локальные нормативные акты, определяющие порядок оказания платных услуг, изменения, определяющие механизм предоставления бесплатных услуг дополнительного образования в муниципальной образовательной организации, в том числе дополнить пунктом (пунктами) об освобождении от внесения платы за предоставляемые услуги дополнительного образования детям военнослужащих, условиях освобождения от внесения платы за указанные услуги.</a:t>
            </a:r>
          </a:p>
          <a:p>
            <a:pPr>
              <a:buNone/>
            </a:pPr>
            <a:r>
              <a:rPr lang="ru-RU" sz="2400" dirty="0" smtClean="0">
                <a:latin typeface="Times New Roman" pitchFamily="18" charset="0"/>
                <a:cs typeface="Times New Roman" pitchFamily="18" charset="0"/>
              </a:rPr>
              <a:t>4. Контролировать </a:t>
            </a:r>
            <a:r>
              <a:rPr lang="ru-RU" sz="2400" dirty="0">
                <a:latin typeface="Times New Roman" pitchFamily="18" charset="0"/>
                <a:cs typeface="Times New Roman" pitchFamily="18" charset="0"/>
              </a:rPr>
              <a:t>наличие (включение) дополнительных общеразвивающих программ в региональном навигаторе дополнительного образования детей в Кировской области.</a:t>
            </a:r>
          </a:p>
        </p:txBody>
      </p:sp>
    </p:spTree>
    <p:extLst>
      <p:ext uri="{BB962C8B-B14F-4D97-AF65-F5344CB8AC3E}">
        <p14:creationId xmlns:p14="http://schemas.microsoft.com/office/powerpoint/2010/main" val="7236141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Заголовок 1"/>
          <p:cNvSpPr>
            <a:spLocks noGrp="1"/>
          </p:cNvSpPr>
          <p:nvPr>
            <p:ph type="title"/>
          </p:nvPr>
        </p:nvSpPr>
        <p:spPr/>
        <p:txBody>
          <a:bodyPr/>
          <a:lstStyle/>
          <a:p>
            <a:pPr algn="ctr" eaLnBrk="1" hangingPunct="1"/>
            <a:r>
              <a:rPr lang="ru-RU" b="1" dirty="0" smtClean="0">
                <a:latin typeface="Times New Roman" pitchFamily="18" charset="0"/>
                <a:cs typeface="Times New Roman" pitchFamily="18" charset="0"/>
              </a:rPr>
              <a:t>    </a:t>
            </a:r>
            <a:r>
              <a:rPr lang="ru-RU" b="1" dirty="0" smtClean="0">
                <a:solidFill>
                  <a:schemeClr val="tx1"/>
                </a:solidFill>
                <a:latin typeface="Times New Roman" pitchFamily="18" charset="0"/>
                <a:cs typeface="Times New Roman" pitchFamily="18" charset="0"/>
              </a:rPr>
              <a:t>Финансовый механизм</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308869322"/>
              </p:ext>
            </p:extLst>
          </p:nvPr>
        </p:nvGraphicFramePr>
        <p:xfrm>
          <a:off x="677335" y="1607573"/>
          <a:ext cx="9145091" cy="4920545"/>
        </p:xfrm>
        <a:graphic>
          <a:graphicData uri="http://schemas.openxmlformats.org/drawingml/2006/table">
            <a:tbl>
              <a:tblPr/>
              <a:tblGrid>
                <a:gridCol w="4906827">
                  <a:extLst>
                    <a:ext uri="{9D8B030D-6E8A-4147-A177-3AD203B41FA5}">
                      <a16:colId xmlns:a16="http://schemas.microsoft.com/office/drawing/2014/main" val="20000"/>
                    </a:ext>
                  </a:extLst>
                </a:gridCol>
                <a:gridCol w="4238264">
                  <a:extLst>
                    <a:ext uri="{9D8B030D-6E8A-4147-A177-3AD203B41FA5}">
                      <a16:colId xmlns:a16="http://schemas.microsoft.com/office/drawing/2014/main" val="20001"/>
                    </a:ext>
                  </a:extLst>
                </a:gridCol>
              </a:tblGrid>
              <a:tr h="851633">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ru-RU" sz="2400" b="1" i="0" u="none" strike="noStrike" cap="none" normalizeH="0" baseline="0" dirty="0" smtClean="0">
                          <a:ln>
                            <a:noFill/>
                          </a:ln>
                          <a:solidFill>
                            <a:schemeClr val="tx2"/>
                          </a:solidFill>
                          <a:effectLst/>
                          <a:latin typeface="Times New Roman" pitchFamily="18" charset="0"/>
                          <a:cs typeface="Times New Roman" pitchFamily="18" charset="0"/>
                        </a:rPr>
                        <a:t>Бюджетные и автономные образовательные организации</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5F0FC"/>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ru-RU" sz="2400" b="1" i="0" u="none" strike="noStrike" cap="none" normalizeH="0" baseline="0" dirty="0" smtClean="0">
                          <a:ln>
                            <a:noFill/>
                          </a:ln>
                          <a:solidFill>
                            <a:schemeClr val="tx2"/>
                          </a:solidFill>
                          <a:effectLst/>
                          <a:latin typeface="Times New Roman" pitchFamily="18" charset="0"/>
                          <a:cs typeface="Times New Roman" pitchFamily="18" charset="0"/>
                        </a:rPr>
                        <a:t>Казенные образовательные организации</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5F0FC"/>
                    </a:solidFill>
                  </a:tcPr>
                </a:tc>
                <a:extLst>
                  <a:ext uri="{0D108BD9-81ED-4DB2-BD59-A6C34878D82A}">
                    <a16:rowId xmlns:a16="http://schemas.microsoft.com/office/drawing/2014/main" val="10000"/>
                  </a:ext>
                </a:extLst>
              </a:tr>
              <a:tr h="851633">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ru-RU" sz="2400" b="0" i="0" u="none" strike="noStrike" cap="none" normalizeH="0" baseline="0" dirty="0" smtClean="0">
                          <a:ln>
                            <a:noFill/>
                          </a:ln>
                          <a:solidFill>
                            <a:schemeClr val="tx2"/>
                          </a:solidFill>
                          <a:effectLst/>
                          <a:latin typeface="Times New Roman" pitchFamily="18" charset="0"/>
                          <a:cs typeface="Times New Roman" pitchFamily="18" charset="0"/>
                        </a:rPr>
                        <a:t>Субсидия на иные цели</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ru-RU"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5F9"/>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ru-RU" sz="2400" b="0" i="0" u="none" strike="noStrike" cap="none" normalizeH="0" baseline="0" dirty="0" smtClean="0">
                          <a:ln>
                            <a:noFill/>
                          </a:ln>
                          <a:solidFill>
                            <a:schemeClr val="tx2"/>
                          </a:solidFill>
                          <a:effectLst/>
                          <a:latin typeface="Times New Roman" pitchFamily="18" charset="0"/>
                          <a:cs typeface="Times New Roman" pitchFamily="18" charset="0"/>
                        </a:rPr>
                        <a:t>Бюджетная смета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7E5F9"/>
                    </a:solidFill>
                  </a:tcPr>
                </a:tc>
                <a:extLst>
                  <a:ext uri="{0D108BD9-81ED-4DB2-BD59-A6C34878D82A}">
                    <a16:rowId xmlns:a16="http://schemas.microsoft.com/office/drawing/2014/main" val="10001"/>
                  </a:ext>
                </a:extLst>
              </a:tr>
              <a:tr h="1230136">
                <a:tc gridSpan="2">
                  <a:txBody>
                    <a:bodyPr/>
                    <a:lstStyle/>
                    <a:p>
                      <a:pPr marL="0" marR="0" lvl="0" indent="0" algn="ctr" defTabSz="914400" rtl="0" eaLnBrk="1" fontAlgn="base" latinLnBrk="0" hangingPunct="1">
                        <a:lnSpc>
                          <a:spcPct val="100000"/>
                        </a:lnSpc>
                        <a:spcBef>
                          <a:spcPct val="0"/>
                        </a:spcBef>
                        <a:spcAft>
                          <a:spcPct val="0"/>
                        </a:spcAft>
                        <a:buClrTx/>
                        <a:buSzTx/>
                        <a:buFont typeface="Arial" pitchFamily="34" charset="0"/>
                        <a:buNone/>
                        <a:tabLst/>
                      </a:pPr>
                      <a:r>
                        <a:rPr kumimoji="0" lang="ru-RU" sz="2400" b="0" i="0" u="none" strike="noStrike" cap="none" normalizeH="0" baseline="0" dirty="0" smtClean="0">
                          <a:ln>
                            <a:noFill/>
                          </a:ln>
                          <a:solidFill>
                            <a:schemeClr val="tx2"/>
                          </a:solidFill>
                          <a:effectLst/>
                          <a:latin typeface="Times New Roman" pitchFamily="18" charset="0"/>
                          <a:cs typeface="Times New Roman" pitchFamily="18" charset="0"/>
                        </a:rPr>
                        <a:t>Источник финансирования</a:t>
                      </a:r>
                    </a:p>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r>
                        <a:rPr kumimoji="0" lang="ru-RU" sz="2400" b="0" i="0" u="none" strike="noStrike" cap="none" normalizeH="0" baseline="0" dirty="0" smtClean="0">
                          <a:ln>
                            <a:noFill/>
                          </a:ln>
                          <a:solidFill>
                            <a:schemeClr val="tx2"/>
                          </a:solidFill>
                          <a:effectLst/>
                          <a:latin typeface="Times New Roman" pitchFamily="18" charset="0"/>
                          <a:cs typeface="Times New Roman" pitchFamily="18" charset="0"/>
                        </a:rPr>
                        <a:t>средства местного бюджета муниципального образования «Город Киров»</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F3FC"/>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ru-RU"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F3FC"/>
                    </a:solidFill>
                  </a:tcPr>
                </a:tc>
                <a:extLst>
                  <a:ext uri="{0D108BD9-81ED-4DB2-BD59-A6C34878D82A}">
                    <a16:rowId xmlns:a16="http://schemas.microsoft.com/office/drawing/2014/main" val="10002"/>
                  </a:ext>
                </a:extLst>
              </a:tr>
              <a:tr h="1987143">
                <a:tc gridSpan="2">
                  <a:txBody>
                    <a:bodyPr/>
                    <a:lstStyle/>
                    <a:p>
                      <a:pPr algn="ctr"/>
                      <a:r>
                        <a:rPr lang="ru-RU" sz="2400" b="0" i="0" u="none" kern="1200" baseline="0" dirty="0" smtClean="0">
                          <a:solidFill>
                            <a:schemeClr val="tx1"/>
                          </a:solidFill>
                          <a:latin typeface="Times New Roman" pitchFamily="18" charset="0"/>
                          <a:ea typeface="+mn-ea"/>
                          <a:cs typeface="Times New Roman" pitchFamily="18" charset="0"/>
                        </a:rPr>
                        <a:t>Направления расходов:</a:t>
                      </a:r>
                    </a:p>
                    <a:p>
                      <a:pPr algn="l"/>
                      <a:r>
                        <a:rPr lang="ru-RU" sz="2400" b="0" i="0" u="none" kern="1200" baseline="0" dirty="0" smtClean="0">
                          <a:solidFill>
                            <a:schemeClr val="tx1"/>
                          </a:solidFill>
                          <a:latin typeface="Times New Roman" pitchFamily="18" charset="0"/>
                          <a:ea typeface="+mn-ea"/>
                          <a:cs typeface="Times New Roman" pitchFamily="18" charset="0"/>
                        </a:rPr>
                        <a:t>- заработная плата работников, непосредственно связанных с предоставлением бесплатной услуги дополнительного образования, с начислениями на выплаты по оплате труда;</a:t>
                      </a:r>
                    </a:p>
                    <a:p>
                      <a:pPr algn="l"/>
                      <a:r>
                        <a:rPr lang="ru-RU" sz="2400" b="0" i="0" u="none" kern="1200" baseline="0" dirty="0" smtClean="0">
                          <a:solidFill>
                            <a:schemeClr val="tx1"/>
                          </a:solidFill>
                          <a:latin typeface="Times New Roman" pitchFamily="18" charset="0"/>
                          <a:ea typeface="+mn-ea"/>
                          <a:cs typeface="Times New Roman" pitchFamily="18" charset="0"/>
                        </a:rPr>
                        <a:t>- учебные расходы в части приобретения расходных материалов</a:t>
                      </a:r>
                      <a:endParaRPr kumimoji="0" lang="ru-RU"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ADDF6"/>
                    </a:solidFill>
                  </a:tcPr>
                </a:tc>
                <a:tc hMerge="1">
                  <a:txBody>
                    <a:bodyPr/>
                    <a:lstStyle/>
                    <a:p>
                      <a:endParaRPr lang="ru-RU"/>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56899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Заголовок 1"/>
          <p:cNvSpPr>
            <a:spLocks noGrp="1"/>
          </p:cNvSpPr>
          <p:nvPr>
            <p:ph type="title"/>
          </p:nvPr>
        </p:nvSpPr>
        <p:spPr/>
        <p:txBody>
          <a:bodyPr/>
          <a:lstStyle/>
          <a:p>
            <a:pPr algn="ctr" eaLnBrk="1" hangingPunct="1"/>
            <a:r>
              <a:rPr lang="ru-RU" b="1" dirty="0" smtClean="0">
                <a:latin typeface="Times New Roman" pitchFamily="18" charset="0"/>
                <a:cs typeface="Times New Roman" pitchFamily="18" charset="0"/>
              </a:rPr>
              <a:t>    </a:t>
            </a:r>
            <a:r>
              <a:rPr lang="ru-RU" b="1" dirty="0" smtClean="0">
                <a:solidFill>
                  <a:schemeClr val="tx1"/>
                </a:solidFill>
                <a:latin typeface="Times New Roman" pitchFamily="18" charset="0"/>
                <a:cs typeface="Times New Roman" pitchFamily="18" charset="0"/>
              </a:rPr>
              <a:t>Информирование граждан</a:t>
            </a:r>
          </a:p>
        </p:txBody>
      </p:sp>
      <p:sp>
        <p:nvSpPr>
          <p:cNvPr id="9220" name="Объект 2"/>
          <p:cNvSpPr>
            <a:spLocks noGrp="1"/>
          </p:cNvSpPr>
          <p:nvPr>
            <p:ph idx="1"/>
          </p:nvPr>
        </p:nvSpPr>
        <p:spPr>
          <a:xfrm>
            <a:off x="280219" y="1930400"/>
            <a:ext cx="9320981" cy="4195764"/>
          </a:xfrm>
        </p:spPr>
        <p:txBody>
          <a:bodyPr>
            <a:normAutofit/>
          </a:bodyPr>
          <a:lstStyle/>
          <a:p>
            <a:pPr indent="15875">
              <a:buNone/>
            </a:pPr>
            <a:r>
              <a:rPr lang="ru-RU" sz="2400" dirty="0" smtClean="0">
                <a:latin typeface="Times New Roman" pitchFamily="18" charset="0"/>
                <a:cs typeface="Times New Roman" pitchFamily="18" charset="0"/>
              </a:rPr>
              <a:t>Размещение информации о предоставлении дополнительной меры социальной поддержки </a:t>
            </a:r>
            <a:r>
              <a:rPr lang="ru-RU" sz="2400" dirty="0" smtClean="0">
                <a:solidFill>
                  <a:schemeClr val="tx1"/>
                </a:solidFill>
                <a:latin typeface="Times New Roman" panose="02020603050405020304" pitchFamily="18" charset="0"/>
                <a:cs typeface="Times New Roman" panose="02020603050405020304" pitchFamily="18" charset="0"/>
              </a:rPr>
              <a:t>детям </a:t>
            </a:r>
            <a:r>
              <a:rPr lang="ru-RU" sz="2400" dirty="0">
                <a:solidFill>
                  <a:schemeClr val="tx1"/>
                </a:solidFill>
                <a:latin typeface="Times New Roman" panose="02020603050405020304" pitchFamily="18" charset="0"/>
                <a:cs typeface="Times New Roman" panose="02020603050405020304" pitchFamily="18" charset="0"/>
              </a:rPr>
              <a:t>военнослужащих бесплатных услуг дополнительного образования  в муниципальных образовательных организациях, подведомственных департаменту </a:t>
            </a:r>
            <a:r>
              <a:rPr lang="ru-RU" sz="2400" dirty="0" smtClean="0">
                <a:solidFill>
                  <a:schemeClr val="tx1"/>
                </a:solidFill>
                <a:latin typeface="Times New Roman" panose="02020603050405020304" pitchFamily="18" charset="0"/>
                <a:cs typeface="Times New Roman" panose="02020603050405020304" pitchFamily="18" charset="0"/>
              </a:rPr>
              <a:t>образования администрации </a:t>
            </a:r>
            <a:r>
              <a:rPr lang="ru-RU" sz="2400" dirty="0">
                <a:solidFill>
                  <a:schemeClr val="tx1"/>
                </a:solidFill>
                <a:latin typeface="Times New Roman" panose="02020603050405020304" pitchFamily="18" charset="0"/>
                <a:cs typeface="Times New Roman" panose="02020603050405020304" pitchFamily="18" charset="0"/>
              </a:rPr>
              <a:t>города Кирова </a:t>
            </a:r>
            <a:r>
              <a:rPr lang="ru-RU" sz="2400" dirty="0" smtClean="0">
                <a:latin typeface="Times New Roman" pitchFamily="18" charset="0"/>
                <a:cs typeface="Times New Roman" pitchFamily="18" charset="0"/>
              </a:rPr>
              <a:t>на </a:t>
            </a:r>
            <a:r>
              <a:rPr lang="ru-RU" sz="2400" dirty="0" smtClean="0">
                <a:latin typeface="Times New Roman" pitchFamily="18" charset="0"/>
                <a:cs typeface="Times New Roman" pitchFamily="18" charset="0"/>
              </a:rPr>
              <a:t>сайте образовательной организации и на информационных стендах.</a:t>
            </a:r>
          </a:p>
        </p:txBody>
      </p:sp>
    </p:spTree>
    <p:extLst>
      <p:ext uri="{BB962C8B-B14F-4D97-AF65-F5344CB8AC3E}">
        <p14:creationId xmlns:p14="http://schemas.microsoft.com/office/powerpoint/2010/main" val="3279788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noChangeArrowheads="1"/>
          </p:cNvSpPr>
          <p:nvPr>
            <p:ph type="title"/>
          </p:nvPr>
        </p:nvSpPr>
        <p:spPr>
          <a:xfrm>
            <a:off x="486698" y="260780"/>
            <a:ext cx="8787304" cy="1669620"/>
          </a:xfrm>
        </p:spPr>
        <p:txBody>
          <a:bodyPr>
            <a:normAutofit/>
          </a:bodyPr>
          <a:lstStyle/>
          <a:p>
            <a:pPr algn="ctr" eaLnBrk="1" hangingPunct="1"/>
            <a:r>
              <a:rPr lang="ru-RU" altLang="en-US" dirty="0" smtClean="0"/>
              <a:t> </a:t>
            </a:r>
            <a:r>
              <a:rPr lang="ru-RU" b="1" dirty="0">
                <a:solidFill>
                  <a:schemeClr val="tx1"/>
                </a:solidFill>
                <a:latin typeface="Times New Roman" pitchFamily="18" charset="0"/>
                <a:cs typeface="Times New Roman" pitchFamily="18" charset="0"/>
              </a:rPr>
              <a:t>Бесплатные услуги дополнительного образования</a:t>
            </a:r>
            <a:endParaRPr lang="ru-RU" altLang="en-US" b="1" dirty="0">
              <a:solidFill>
                <a:schemeClr val="tx1"/>
              </a:solidFill>
              <a:latin typeface="Times New Roman" pitchFamily="18" charset="0"/>
              <a:cs typeface="Times New Roman" pitchFamily="18" charset="0"/>
            </a:endParaRPr>
          </a:p>
        </p:txBody>
      </p:sp>
      <p:sp>
        <p:nvSpPr>
          <p:cNvPr id="2" name="Объект 1"/>
          <p:cNvSpPr>
            <a:spLocks noGrp="1"/>
          </p:cNvSpPr>
          <p:nvPr>
            <p:ph sz="half" idx="1"/>
          </p:nvPr>
        </p:nvSpPr>
        <p:spPr>
          <a:xfrm>
            <a:off x="663677" y="1930400"/>
            <a:ext cx="8775292" cy="4090989"/>
          </a:xfrm>
        </p:spPr>
        <p:txBody>
          <a:bodyPr/>
          <a:lstStyle/>
          <a:p>
            <a:pPr indent="15875">
              <a:buNone/>
            </a:pPr>
            <a:r>
              <a:rPr lang="ru-RU" sz="2400" dirty="0" smtClean="0">
                <a:latin typeface="Times New Roman" pitchFamily="18" charset="0"/>
                <a:cs typeface="Times New Roman" pitchFamily="18" charset="0"/>
              </a:rPr>
              <a:t>это услуги </a:t>
            </a:r>
            <a:r>
              <a:rPr lang="ru-RU" sz="2400" b="1" dirty="0" smtClean="0">
                <a:latin typeface="Times New Roman" pitchFamily="18" charset="0"/>
                <a:cs typeface="Times New Roman" pitchFamily="18" charset="0"/>
              </a:rPr>
              <a:t>дополнительного образования</a:t>
            </a:r>
            <a:r>
              <a:rPr lang="ru-RU" sz="2400" dirty="0" smtClean="0">
                <a:latin typeface="Times New Roman" pitchFamily="18" charset="0"/>
                <a:cs typeface="Times New Roman" pitchFamily="18" charset="0"/>
              </a:rPr>
              <a:t>, оказываемые по договорам об оказании платных образовательных услуг, по которым родители (законные представители) освобождены от внесения платы за предоставляемые услуги дополнительного образования</a:t>
            </a:r>
          </a:p>
          <a:p>
            <a:pPr indent="15875">
              <a:buNone/>
            </a:pPr>
            <a:endParaRPr lang="ru-RU" sz="2800" dirty="0">
              <a:latin typeface="Times New Roman" pitchFamily="18" charset="0"/>
              <a:cs typeface="Times New Roman" pitchFamily="18" charset="0"/>
            </a:endParaRPr>
          </a:p>
          <a:p>
            <a:pPr indent="15875">
              <a:buNone/>
            </a:pP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975285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stretch>
            <a:fillRect/>
          </a:stretch>
        </p:blipFill>
        <p:spPr>
          <a:xfrm>
            <a:off x="2551471" y="329470"/>
            <a:ext cx="5507809" cy="6169108"/>
          </a:xfrm>
          <a:prstGeom prst="rect">
            <a:avLst/>
          </a:prstGeom>
        </p:spPr>
      </p:pic>
    </p:spTree>
    <p:extLst>
      <p:ext uri="{BB962C8B-B14F-4D97-AF65-F5344CB8AC3E}">
        <p14:creationId xmlns:p14="http://schemas.microsoft.com/office/powerpoint/2010/main" val="985490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69378" y="448408"/>
            <a:ext cx="8308729" cy="646331"/>
          </a:xfrm>
          <a:prstGeom prst="rect">
            <a:avLst/>
          </a:prstGeom>
          <a:noFill/>
        </p:spPr>
        <p:txBody>
          <a:bodyPr wrap="square" rtlCol="0">
            <a:spAutoFit/>
          </a:bodyPr>
          <a:lstStyle/>
          <a:p>
            <a:pPr algn="ctr"/>
            <a:r>
              <a:rPr lang="ru-RU" sz="3600" b="1" dirty="0" smtClean="0">
                <a:latin typeface="Times New Roman" panose="02020603050405020304" pitchFamily="18" charset="0"/>
                <a:cs typeface="Times New Roman" panose="02020603050405020304" pitchFamily="18" charset="0"/>
              </a:rPr>
              <a:t>Категория получателей</a:t>
            </a:r>
            <a:endParaRPr lang="ru-RU" sz="36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791308" y="1810876"/>
            <a:ext cx="8686799" cy="4154984"/>
          </a:xfrm>
          <a:prstGeom prst="rect">
            <a:avLst/>
          </a:prstGeom>
          <a:noFill/>
        </p:spPr>
        <p:txBody>
          <a:bodyPr wrap="square" rtlCol="0">
            <a:spAutoFit/>
          </a:bodyPr>
          <a:lstStyle/>
          <a:p>
            <a:pPr marL="285750" indent="-285750">
              <a:buFontTx/>
              <a:buChar char="-"/>
            </a:pPr>
            <a:r>
              <a:rPr lang="ru-RU" sz="2400" dirty="0" smtClean="0">
                <a:latin typeface="Times New Roman" panose="02020603050405020304" pitchFamily="18" charset="0"/>
                <a:cs typeface="Times New Roman" panose="02020603050405020304" pitchFamily="18" charset="0"/>
              </a:rPr>
              <a:t>дети, не достигшие 18 </a:t>
            </a:r>
            <a:r>
              <a:rPr lang="ru-RU" sz="2400" dirty="0">
                <a:latin typeface="Times New Roman" panose="02020603050405020304" pitchFamily="18" charset="0"/>
                <a:cs typeface="Times New Roman" panose="02020603050405020304" pitchFamily="18" charset="0"/>
              </a:rPr>
              <a:t>лет или дня окончания обучения в общеобразовательной </a:t>
            </a:r>
            <a:r>
              <a:rPr lang="ru-RU" sz="2400" dirty="0" smtClean="0">
                <a:latin typeface="Times New Roman" panose="02020603050405020304" pitchFamily="18" charset="0"/>
                <a:cs typeface="Times New Roman" panose="02020603050405020304" pitchFamily="18" charset="0"/>
              </a:rPr>
              <a:t>организации;</a:t>
            </a:r>
          </a:p>
          <a:p>
            <a:pPr marL="285750" indent="-285750">
              <a:buFontTx/>
              <a:buChar char="-"/>
            </a:pPr>
            <a:endParaRPr lang="ru-RU" sz="2400" dirty="0" smtClean="0">
              <a:latin typeface="Times New Roman" panose="02020603050405020304" pitchFamily="18" charset="0"/>
              <a:cs typeface="Times New Roman" panose="02020603050405020304" pitchFamily="18" charset="0"/>
            </a:endParaRPr>
          </a:p>
          <a:p>
            <a:pPr marL="285750" indent="-285750">
              <a:buFontTx/>
              <a:buChar char="-"/>
            </a:pPr>
            <a:r>
              <a:rPr lang="ru-RU" sz="2400" dirty="0" smtClean="0">
                <a:latin typeface="Times New Roman" panose="02020603050405020304" pitchFamily="18" charset="0"/>
                <a:cs typeface="Times New Roman" panose="02020603050405020304" pitchFamily="18" charset="0"/>
              </a:rPr>
              <a:t>достигшие возраста 23 </a:t>
            </a:r>
            <a:r>
              <a:rPr lang="ru-RU" sz="2400" dirty="0">
                <a:latin typeface="Times New Roman" panose="02020603050405020304" pitchFamily="18" charset="0"/>
                <a:cs typeface="Times New Roman" panose="02020603050405020304" pitchFamily="18" charset="0"/>
              </a:rPr>
              <a:t>лет (для обучающихся </a:t>
            </a:r>
            <a:r>
              <a:rPr lang="ru-RU" sz="2400" dirty="0">
                <a:solidFill>
                  <a:srgbClr val="FF0000"/>
                </a:solidFill>
                <a:latin typeface="Times New Roman" panose="02020603050405020304" pitchFamily="18" charset="0"/>
                <a:cs typeface="Times New Roman" panose="02020603050405020304" pitchFamily="18" charset="0"/>
              </a:rPr>
              <a:t>по очной форме обучения </a:t>
            </a:r>
            <a:r>
              <a:rPr lang="ru-RU" sz="2400" dirty="0">
                <a:latin typeface="Times New Roman" panose="02020603050405020304" pitchFamily="18" charset="0"/>
                <a:cs typeface="Times New Roman" panose="02020603050405020304" pitchFamily="18" charset="0"/>
              </a:rPr>
              <a:t>в расположенных </a:t>
            </a:r>
            <a:r>
              <a:rPr lang="ru-RU" sz="2400" dirty="0">
                <a:solidFill>
                  <a:srgbClr val="FF0000"/>
                </a:solidFill>
                <a:latin typeface="Times New Roman" panose="02020603050405020304" pitchFamily="18" charset="0"/>
                <a:cs typeface="Times New Roman" panose="02020603050405020304" pitchFamily="18" charset="0"/>
              </a:rPr>
              <a:t>на территории Кировской области </a:t>
            </a:r>
            <a:r>
              <a:rPr lang="ru-RU" sz="2400" dirty="0" smtClean="0">
                <a:solidFill>
                  <a:srgbClr val="FF0000"/>
                </a:solidFill>
                <a:latin typeface="Times New Roman" panose="02020603050405020304" pitchFamily="18" charset="0"/>
                <a:cs typeface="Times New Roman" panose="02020603050405020304" pitchFamily="18" charset="0"/>
              </a:rPr>
              <a:t>образовательных </a:t>
            </a:r>
            <a:r>
              <a:rPr lang="ru-RU" sz="2400" dirty="0">
                <a:solidFill>
                  <a:srgbClr val="FF0000"/>
                </a:solidFill>
                <a:latin typeface="Times New Roman" panose="02020603050405020304" pitchFamily="18" charset="0"/>
                <a:cs typeface="Times New Roman" panose="02020603050405020304" pitchFamily="18" charset="0"/>
              </a:rPr>
              <a:t>организациях среднего профессионального или высшего образования</a:t>
            </a:r>
            <a:r>
              <a:rPr lang="ru-RU" sz="2400" dirty="0" smtClean="0">
                <a:latin typeface="Times New Roman" panose="02020603050405020304" pitchFamily="18" charset="0"/>
                <a:cs typeface="Times New Roman" panose="02020603050405020304" pitchFamily="18" charset="0"/>
              </a:rPr>
              <a:t>);</a:t>
            </a:r>
          </a:p>
          <a:p>
            <a:pPr marL="285750" indent="-285750">
              <a:buFontTx/>
              <a:buChar char="-"/>
            </a:pPr>
            <a:endParaRPr lang="ru-RU" sz="2400" dirty="0" smtClean="0">
              <a:latin typeface="Times New Roman" panose="02020603050405020304" pitchFamily="18" charset="0"/>
              <a:cs typeface="Times New Roman" panose="02020603050405020304" pitchFamily="18" charset="0"/>
            </a:endParaRPr>
          </a:p>
          <a:p>
            <a:pPr marL="285750" indent="-285750">
              <a:buFontTx/>
              <a:buChar char="-"/>
            </a:pPr>
            <a:r>
              <a:rPr lang="ru-RU" sz="2400" dirty="0" smtClean="0">
                <a:latin typeface="Times New Roman" panose="02020603050405020304" pitchFamily="18" charset="0"/>
                <a:cs typeface="Times New Roman" panose="02020603050405020304" pitchFamily="18" charset="0"/>
              </a:rPr>
              <a:t>дети </a:t>
            </a:r>
            <a:r>
              <a:rPr lang="ru-RU" sz="2400" dirty="0">
                <a:latin typeface="Times New Roman" panose="02020603050405020304" pitchFamily="18" charset="0"/>
                <a:cs typeface="Times New Roman" panose="02020603050405020304" pitchFamily="18" charset="0"/>
              </a:rPr>
              <a:t>старше 18 лет </a:t>
            </a:r>
            <a:r>
              <a:rPr lang="ru-RU" sz="2400" dirty="0" smtClean="0">
                <a:latin typeface="Times New Roman" panose="02020603050405020304" pitchFamily="18" charset="0"/>
                <a:cs typeface="Times New Roman" panose="02020603050405020304" pitchFamily="18" charset="0"/>
              </a:rPr>
              <a:t>до </a:t>
            </a:r>
            <a:r>
              <a:rPr lang="ru-RU" sz="2400" dirty="0">
                <a:latin typeface="Times New Roman" panose="02020603050405020304" pitchFamily="18" charset="0"/>
                <a:cs typeface="Times New Roman" panose="02020603050405020304" pitchFamily="18" charset="0"/>
              </a:rPr>
              <a:t>дня окончания срока установления </a:t>
            </a:r>
            <a:r>
              <a:rPr lang="ru-RU" sz="2400" dirty="0" smtClean="0">
                <a:latin typeface="Times New Roman" panose="02020603050405020304" pitchFamily="18" charset="0"/>
                <a:cs typeface="Times New Roman" panose="02020603050405020304" pitchFamily="18" charset="0"/>
              </a:rPr>
              <a:t>инвалидности, если они стали инвалидами до достижения ими 18 лет).</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5927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38553" y="1222132"/>
            <a:ext cx="8932985" cy="5042456"/>
          </a:xfrm>
        </p:spPr>
        <p:txBody>
          <a:bodyPr/>
          <a:lstStyle/>
          <a:p>
            <a:pPr algn="l">
              <a:spcAft>
                <a:spcPts val="600"/>
              </a:spcAft>
            </a:pPr>
            <a:r>
              <a:rPr lang="ru-RU" sz="1600" dirty="0" smtClean="0">
                <a:solidFill>
                  <a:schemeClr val="tx1"/>
                </a:solidFill>
                <a:latin typeface="Times New Roman" panose="02020603050405020304" pitchFamily="18" charset="0"/>
                <a:cs typeface="Times New Roman" panose="02020603050405020304" pitchFamily="18" charset="0"/>
              </a:rPr>
              <a:t>- лица</a:t>
            </a:r>
            <a:r>
              <a:rPr lang="ru-RU" sz="1600" dirty="0">
                <a:solidFill>
                  <a:schemeClr val="tx1"/>
                </a:solidFill>
                <a:latin typeface="Times New Roman" panose="02020603050405020304" pitchFamily="18" charset="0"/>
                <a:cs typeface="Times New Roman" panose="02020603050405020304" pitchFamily="18" charset="0"/>
              </a:rPr>
              <a:t>, призванные в соответствии с Указом Президента Российской Федерации от 21.09.2022 N 647 </a:t>
            </a:r>
            <a:r>
              <a:rPr lang="ru-RU" sz="1600" dirty="0" smtClean="0">
                <a:solidFill>
                  <a:schemeClr val="tx1"/>
                </a:solidFill>
                <a:latin typeface="Times New Roman" panose="02020603050405020304" pitchFamily="18" charset="0"/>
                <a:cs typeface="Times New Roman" panose="02020603050405020304" pitchFamily="18" charset="0"/>
              </a:rPr>
              <a:t>«Об </a:t>
            </a:r>
            <a:r>
              <a:rPr lang="ru-RU" sz="1600" dirty="0">
                <a:solidFill>
                  <a:schemeClr val="tx1"/>
                </a:solidFill>
                <a:latin typeface="Times New Roman" panose="02020603050405020304" pitchFamily="18" charset="0"/>
                <a:cs typeface="Times New Roman" panose="02020603050405020304" pitchFamily="18" charset="0"/>
              </a:rPr>
              <a:t>объявлении частичной мобилизации в Российской </a:t>
            </a:r>
            <a:r>
              <a:rPr lang="ru-RU" sz="1600" dirty="0" smtClean="0">
                <a:solidFill>
                  <a:schemeClr val="tx1"/>
                </a:solidFill>
                <a:latin typeface="Times New Roman" panose="02020603050405020304" pitchFamily="18" charset="0"/>
                <a:cs typeface="Times New Roman" panose="02020603050405020304" pitchFamily="18" charset="0"/>
              </a:rPr>
              <a:t>Федерации» </a:t>
            </a:r>
            <a:r>
              <a:rPr lang="ru-RU" sz="1600" dirty="0">
                <a:solidFill>
                  <a:schemeClr val="tx1"/>
                </a:solidFill>
                <a:latin typeface="Times New Roman" panose="02020603050405020304" pitchFamily="18" charset="0"/>
                <a:cs typeface="Times New Roman" panose="02020603050405020304" pitchFamily="18" charset="0"/>
              </a:rPr>
              <a:t>на военную службу по мобилизации в Вооруженные Силы Российской Федерации</a:t>
            </a:r>
            <a:r>
              <a:rPr lang="ru-RU" sz="1600" dirty="0" smtClean="0">
                <a:solidFill>
                  <a:schemeClr val="tx1"/>
                </a:solidFill>
                <a:latin typeface="Times New Roman" panose="02020603050405020304" pitchFamily="18" charset="0"/>
                <a:cs typeface="Times New Roman" panose="02020603050405020304" pitchFamily="18" charset="0"/>
              </a:rPr>
              <a:t>;</a:t>
            </a:r>
            <a:br>
              <a:rPr lang="ru-RU" sz="1600" dirty="0" smtClean="0">
                <a:solidFill>
                  <a:schemeClr val="tx1"/>
                </a:solidFill>
                <a:latin typeface="Times New Roman" panose="02020603050405020304" pitchFamily="18" charset="0"/>
                <a:cs typeface="Times New Roman" panose="02020603050405020304" pitchFamily="18" charset="0"/>
              </a:rPr>
            </a:br>
            <a:r>
              <a:rPr lang="ru-RU" sz="800" dirty="0">
                <a:solidFill>
                  <a:schemeClr val="tx1"/>
                </a:solidFill>
                <a:latin typeface="Times New Roman" panose="02020603050405020304" pitchFamily="18" charset="0"/>
                <a:cs typeface="Times New Roman" panose="02020603050405020304" pitchFamily="18" charset="0"/>
              </a:rPr>
              <a:t/>
            </a:r>
            <a:br>
              <a:rPr lang="ru-RU" sz="800" dirty="0">
                <a:solidFill>
                  <a:schemeClr val="tx1"/>
                </a:solidFill>
                <a:latin typeface="Times New Roman" panose="02020603050405020304" pitchFamily="18" charset="0"/>
                <a:cs typeface="Times New Roman" panose="02020603050405020304" pitchFamily="18" charset="0"/>
              </a:rPr>
            </a:br>
            <a:r>
              <a:rPr lang="ru-RU" sz="1600" dirty="0" smtClean="0">
                <a:solidFill>
                  <a:schemeClr val="tx1"/>
                </a:solidFill>
                <a:latin typeface="Times New Roman" panose="02020603050405020304" pitchFamily="18" charset="0"/>
                <a:cs typeface="Times New Roman" panose="02020603050405020304" pitchFamily="18" charset="0"/>
              </a:rPr>
              <a:t>- лица</a:t>
            </a:r>
            <a:r>
              <a:rPr lang="ru-RU" sz="1600" dirty="0">
                <a:solidFill>
                  <a:schemeClr val="tx1"/>
                </a:solidFill>
                <a:latin typeface="Times New Roman" panose="02020603050405020304" pitchFamily="18" charset="0"/>
                <a:cs typeface="Times New Roman" panose="02020603050405020304" pitchFamily="18" charset="0"/>
              </a:rPr>
              <a:t>, принимающие (принимавшие) участие в специальной военной операции на территориях Украины, Донецкой Народной Республики, Луганской Народной Республики, Херсонской и Запорожской областей (далее - специальная военная операция) и заключившие контракт о прохождении военной службы в Вооруженных Силах Российской Федерации или контракт о добровольном содействии в выполнении задач, возложенных на Вооруженные Силы Российской Федерации</a:t>
            </a:r>
            <a:r>
              <a:rPr lang="ru-RU" sz="800" dirty="0" smtClean="0">
                <a:solidFill>
                  <a:schemeClr val="tx1"/>
                </a:solidFill>
                <a:latin typeface="Times New Roman" panose="02020603050405020304" pitchFamily="18" charset="0"/>
                <a:cs typeface="Times New Roman" panose="02020603050405020304" pitchFamily="18" charset="0"/>
              </a:rPr>
              <a:t>;</a:t>
            </a:r>
            <a:br>
              <a:rPr lang="ru-RU" sz="800" dirty="0" smtClean="0">
                <a:solidFill>
                  <a:schemeClr val="tx1"/>
                </a:solidFill>
                <a:latin typeface="Times New Roman" panose="02020603050405020304" pitchFamily="18" charset="0"/>
                <a:cs typeface="Times New Roman" panose="02020603050405020304" pitchFamily="18" charset="0"/>
              </a:rPr>
            </a:br>
            <a:r>
              <a:rPr lang="ru-RU" sz="800" dirty="0">
                <a:solidFill>
                  <a:schemeClr val="tx1"/>
                </a:solidFill>
                <a:latin typeface="Times New Roman" panose="02020603050405020304" pitchFamily="18" charset="0"/>
                <a:cs typeface="Times New Roman" panose="02020603050405020304" pitchFamily="18" charset="0"/>
              </a:rPr>
              <a:t/>
            </a:r>
            <a:br>
              <a:rPr lang="ru-RU" sz="800" dirty="0">
                <a:solidFill>
                  <a:schemeClr val="tx1"/>
                </a:solidFill>
                <a:latin typeface="Times New Roman" panose="02020603050405020304" pitchFamily="18" charset="0"/>
                <a:cs typeface="Times New Roman" panose="02020603050405020304" pitchFamily="18" charset="0"/>
              </a:rPr>
            </a:br>
            <a:r>
              <a:rPr lang="ru-RU" sz="1600" dirty="0" smtClean="0">
                <a:solidFill>
                  <a:schemeClr val="tx1"/>
                </a:solidFill>
                <a:latin typeface="Times New Roman" panose="02020603050405020304" pitchFamily="18" charset="0"/>
                <a:cs typeface="Times New Roman" panose="02020603050405020304" pitchFamily="18" charset="0"/>
              </a:rPr>
              <a:t>- лица</a:t>
            </a:r>
            <a:r>
              <a:rPr lang="ru-RU" sz="1600" dirty="0">
                <a:solidFill>
                  <a:schemeClr val="tx1"/>
                </a:solidFill>
                <a:latin typeface="Times New Roman" panose="02020603050405020304" pitchFamily="18" charset="0"/>
                <a:cs typeface="Times New Roman" panose="02020603050405020304" pitchFamily="18" charset="0"/>
              </a:rPr>
              <a:t>, находящиеся (находившиеся) на военной службе (службе) в войсках национальной гвардии Российской Федерации и принимающие (принимавшие) участие в специальной военной операции</a:t>
            </a:r>
            <a:r>
              <a:rPr lang="ru-RU" sz="1600" dirty="0" smtClean="0">
                <a:solidFill>
                  <a:schemeClr val="tx1"/>
                </a:solidFill>
                <a:latin typeface="Times New Roman" panose="02020603050405020304" pitchFamily="18" charset="0"/>
                <a:cs typeface="Times New Roman" panose="02020603050405020304" pitchFamily="18" charset="0"/>
              </a:rPr>
              <a:t>;</a:t>
            </a:r>
            <a:r>
              <a:rPr lang="ru-RU" sz="800" dirty="0" smtClean="0">
                <a:solidFill>
                  <a:schemeClr val="tx1"/>
                </a:solidFill>
                <a:latin typeface="Times New Roman" panose="02020603050405020304" pitchFamily="18" charset="0"/>
                <a:cs typeface="Times New Roman" panose="02020603050405020304" pitchFamily="18" charset="0"/>
              </a:rPr>
              <a:t/>
            </a:r>
            <a:br>
              <a:rPr lang="ru-RU" sz="800" dirty="0" smtClean="0">
                <a:solidFill>
                  <a:schemeClr val="tx1"/>
                </a:solidFill>
                <a:latin typeface="Times New Roman" panose="02020603050405020304" pitchFamily="18" charset="0"/>
                <a:cs typeface="Times New Roman" panose="02020603050405020304" pitchFamily="18" charset="0"/>
              </a:rPr>
            </a:br>
            <a:r>
              <a:rPr lang="ru-RU" sz="800" dirty="0">
                <a:solidFill>
                  <a:schemeClr val="tx1"/>
                </a:solidFill>
                <a:latin typeface="Times New Roman" panose="02020603050405020304" pitchFamily="18" charset="0"/>
                <a:cs typeface="Times New Roman" panose="02020603050405020304" pitchFamily="18" charset="0"/>
              </a:rPr>
              <a:t/>
            </a:r>
            <a:br>
              <a:rPr lang="ru-RU" sz="800" dirty="0">
                <a:solidFill>
                  <a:schemeClr val="tx1"/>
                </a:solidFill>
                <a:latin typeface="Times New Roman" panose="02020603050405020304" pitchFamily="18" charset="0"/>
                <a:cs typeface="Times New Roman" panose="02020603050405020304" pitchFamily="18" charset="0"/>
              </a:rPr>
            </a:b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smtClean="0">
                <a:solidFill>
                  <a:srgbClr val="FF0000"/>
                </a:solidFill>
                <a:latin typeface="Times New Roman" panose="02020603050405020304" pitchFamily="18" charset="0"/>
                <a:cs typeface="Times New Roman" panose="02020603050405020304" pitchFamily="18" charset="0"/>
              </a:rPr>
              <a:t>сотрудники </a:t>
            </a:r>
            <a:r>
              <a:rPr lang="ru-RU" sz="1600" dirty="0">
                <a:solidFill>
                  <a:srgbClr val="FF0000"/>
                </a:solidFill>
                <a:latin typeface="Times New Roman" panose="02020603050405020304" pitchFamily="18" charset="0"/>
                <a:cs typeface="Times New Roman" panose="02020603050405020304" pitchFamily="18" charset="0"/>
              </a:rPr>
              <a:t>органов внутренних дел </a:t>
            </a:r>
            <a:r>
              <a:rPr lang="ru-RU" sz="1600" dirty="0">
                <a:solidFill>
                  <a:schemeClr val="tx1"/>
                </a:solidFill>
                <a:latin typeface="Times New Roman" panose="02020603050405020304" pitchFamily="18" charset="0"/>
                <a:cs typeface="Times New Roman" panose="02020603050405020304" pitchFamily="18" charset="0"/>
              </a:rPr>
              <a:t>Российской Федерации, Следственного комитета Российской Федерации, Управления Федеральной службы исполнения наказаний по Кировской области, Главного управления Министерства Российской Федерации по делам гражданской обороны, чрезвычайным ситуациям и ликвидации последствий стихийных бедствий по Кировской области, а также </a:t>
            </a:r>
            <a:r>
              <a:rPr lang="ru-RU" sz="1600" dirty="0">
                <a:solidFill>
                  <a:srgbClr val="FF0000"/>
                </a:solidFill>
                <a:latin typeface="Times New Roman" panose="02020603050405020304" pitchFamily="18" charset="0"/>
                <a:cs typeface="Times New Roman" panose="02020603050405020304" pitchFamily="18" charset="0"/>
              </a:rPr>
              <a:t>военнослужащие</a:t>
            </a:r>
            <a:r>
              <a:rPr lang="ru-RU" sz="1600" dirty="0">
                <a:solidFill>
                  <a:schemeClr val="tx1"/>
                </a:solidFill>
                <a:latin typeface="Times New Roman" panose="02020603050405020304" pitchFamily="18" charset="0"/>
                <a:cs typeface="Times New Roman" panose="02020603050405020304" pitchFamily="18" charset="0"/>
              </a:rPr>
              <a:t> органов Федеральной службы безопасности Российской Федерации, </a:t>
            </a:r>
            <a:r>
              <a:rPr lang="ru-RU" sz="1600" dirty="0">
                <a:solidFill>
                  <a:srgbClr val="FF0000"/>
                </a:solidFill>
                <a:latin typeface="Times New Roman" panose="02020603050405020304" pitchFamily="18" charset="0"/>
                <a:cs typeface="Times New Roman" panose="02020603050405020304" pitchFamily="18" charset="0"/>
              </a:rPr>
              <a:t>направляемые (направлявшиеся) в служебную командировку </a:t>
            </a:r>
            <a:r>
              <a:rPr lang="ru-RU" sz="1600" dirty="0">
                <a:solidFill>
                  <a:schemeClr val="tx1"/>
                </a:solidFill>
                <a:latin typeface="Times New Roman" panose="02020603050405020304" pitchFamily="18" charset="0"/>
                <a:cs typeface="Times New Roman" panose="02020603050405020304" pitchFamily="18" charset="0"/>
              </a:rPr>
              <a:t>на срок не менее трех месяцев либо выполняющие (выполнявшие) возложенные на них задачи не менее трех месяцев на территориях Донецкой Народной Республики, Луганской Народной Республики, Запорожской области, Херсонской области и Украины в период проведения специальной военной операции</a:t>
            </a:r>
            <a:r>
              <a:rPr lang="ru-RU" sz="1600" dirty="0" smtClean="0">
                <a:solidFill>
                  <a:schemeClr val="tx1"/>
                </a:solidFill>
                <a:latin typeface="Times New Roman" panose="02020603050405020304" pitchFamily="18" charset="0"/>
                <a:cs typeface="Times New Roman" panose="02020603050405020304" pitchFamily="18" charset="0"/>
              </a:rPr>
              <a:t>.</a:t>
            </a:r>
            <a:endParaRPr lang="ru-RU" sz="1600" dirty="0">
              <a:solidFill>
                <a:schemeClr val="tx1"/>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870156" y="175846"/>
            <a:ext cx="8554064" cy="523220"/>
          </a:xfrm>
          <a:prstGeom prst="rect">
            <a:avLst/>
          </a:prstGeom>
          <a:noFill/>
        </p:spPr>
        <p:txBody>
          <a:bodyPr wrap="square" rtlCol="0">
            <a:spAutoFit/>
          </a:bodyPr>
          <a:lstStyle/>
          <a:p>
            <a:pPr algn="ctr"/>
            <a:r>
              <a:rPr lang="ru-RU" sz="2800" b="1" dirty="0" smtClean="0">
                <a:latin typeface="Times New Roman" panose="02020603050405020304" pitchFamily="18" charset="0"/>
                <a:cs typeface="Times New Roman" panose="02020603050405020304" pitchFamily="18" charset="0"/>
              </a:rPr>
              <a:t>Участники </a:t>
            </a:r>
            <a:r>
              <a:rPr lang="ru-RU" sz="2800" b="1" dirty="0">
                <a:latin typeface="Times New Roman" panose="02020603050405020304" pitchFamily="18" charset="0"/>
                <a:cs typeface="Times New Roman" panose="02020603050405020304" pitchFamily="18" charset="0"/>
              </a:rPr>
              <a:t>специальной военной операции </a:t>
            </a:r>
            <a:r>
              <a:rPr lang="ru-RU" sz="2800" b="1" dirty="0" smtClean="0">
                <a:latin typeface="Times New Roman" panose="02020603050405020304" pitchFamily="18" charset="0"/>
                <a:cs typeface="Times New Roman" panose="02020603050405020304" pitchFamily="18" charset="0"/>
              </a:rPr>
              <a:t>– это…</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1548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a:xfrm>
            <a:off x="2830599" y="535858"/>
            <a:ext cx="8596668" cy="1320800"/>
          </a:xfrm>
        </p:spPr>
        <p:txBody>
          <a:bodyPr/>
          <a:lstStyle/>
          <a:p>
            <a:pPr eaLnBrk="1" hangingPunct="1"/>
            <a:r>
              <a:rPr lang="ru-RU" b="1" dirty="0" smtClean="0">
                <a:latin typeface="Times New Roman" pitchFamily="18" charset="0"/>
                <a:cs typeface="Times New Roman" pitchFamily="18" charset="0"/>
              </a:rPr>
              <a:t>     </a:t>
            </a:r>
            <a:r>
              <a:rPr lang="ru-RU" b="1" dirty="0">
                <a:solidFill>
                  <a:schemeClr val="tx1"/>
                </a:solidFill>
                <a:latin typeface="Times New Roman" pitchFamily="18" charset="0"/>
                <a:cs typeface="Times New Roman" pitchFamily="18" charset="0"/>
              </a:rPr>
              <a:t>Подать документы могут</a:t>
            </a:r>
          </a:p>
        </p:txBody>
      </p:sp>
      <p:sp>
        <p:nvSpPr>
          <p:cNvPr id="5" name="Содержимое 4"/>
          <p:cNvSpPr>
            <a:spLocks noGrp="1"/>
          </p:cNvSpPr>
          <p:nvPr>
            <p:ph sz="half" idx="1"/>
          </p:nvPr>
        </p:nvSpPr>
        <p:spPr>
          <a:xfrm>
            <a:off x="1981200" y="1600201"/>
            <a:ext cx="7787055" cy="4525963"/>
          </a:xfrm>
        </p:spPr>
        <p:txBody>
          <a:bodyPr>
            <a:normAutofit/>
          </a:bodyPr>
          <a:lstStyle/>
          <a:p>
            <a:r>
              <a:rPr lang="ru-RU" sz="2400" dirty="0" smtClean="0">
                <a:latin typeface="Times New Roman" pitchFamily="18" charset="0"/>
                <a:cs typeface="Times New Roman" pitchFamily="18" charset="0"/>
              </a:rPr>
              <a:t>родитель (законный представитель) несовершеннолетнего ребенка военнослужащего,</a:t>
            </a:r>
          </a:p>
          <a:p>
            <a:r>
              <a:rPr lang="ru-RU" sz="2400" dirty="0" smtClean="0">
                <a:latin typeface="Times New Roman" pitchFamily="18" charset="0"/>
                <a:cs typeface="Times New Roman" pitchFamily="18" charset="0"/>
              </a:rPr>
              <a:t>представитель по нотариально удостоверенной доверенности</a:t>
            </a:r>
          </a:p>
          <a:p>
            <a:r>
              <a:rPr lang="ru-RU" sz="2400" dirty="0" smtClean="0">
                <a:latin typeface="Times New Roman" pitchFamily="18" charset="0"/>
                <a:cs typeface="Times New Roman" pitchFamily="18" charset="0"/>
              </a:rPr>
              <a:t>несовершеннолетний ребенок военнослужащего, достигший возраста 16 лет</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793150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29762" y="184638"/>
            <a:ext cx="9047285" cy="830997"/>
          </a:xfrm>
          <a:prstGeom prst="rect">
            <a:avLst/>
          </a:prstGeom>
          <a:noFill/>
        </p:spPr>
        <p:txBody>
          <a:bodyPr wrap="square" rtlCol="0">
            <a:spAutoFit/>
          </a:bodyPr>
          <a:lstStyle/>
          <a:p>
            <a:pPr algn="ctr"/>
            <a:r>
              <a:rPr lang="ru-RU" sz="2400" b="1" dirty="0" smtClean="0">
                <a:latin typeface="Times New Roman" panose="02020603050405020304" pitchFamily="18" charset="0"/>
                <a:cs typeface="Times New Roman" panose="02020603050405020304" pitchFamily="18" charset="0"/>
              </a:rPr>
              <a:t>Перечень документов </a:t>
            </a:r>
            <a:br>
              <a:rPr lang="ru-RU" sz="2400" b="1" dirty="0" smtClean="0">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для получения дополнительной меры социальной поддержки</a:t>
            </a:r>
            <a:endParaRPr lang="ru-RU" sz="2400"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ctrTitle"/>
          </p:nvPr>
        </p:nvSpPr>
        <p:spPr>
          <a:xfrm>
            <a:off x="844062" y="4106009"/>
            <a:ext cx="8932985" cy="1793630"/>
          </a:xfrm>
        </p:spPr>
        <p:txBody>
          <a:bodyPr/>
          <a:lstStyle/>
          <a:p>
            <a:pPr algn="l"/>
            <a:r>
              <a:rPr lang="ru-RU" sz="1800" dirty="0" smtClean="0">
                <a:solidFill>
                  <a:schemeClr val="tx1"/>
                </a:solidFill>
                <a:latin typeface="Times New Roman" panose="02020603050405020304" pitchFamily="18" charset="0"/>
                <a:cs typeface="Times New Roman" panose="02020603050405020304" pitchFamily="18" charset="0"/>
              </a:rPr>
              <a:t>- </a:t>
            </a:r>
            <a:r>
              <a:rPr lang="ru-RU" sz="1600" dirty="0" smtClean="0">
                <a:solidFill>
                  <a:schemeClr val="tx1"/>
                </a:solidFill>
                <a:latin typeface="Times New Roman" panose="02020603050405020304" pitchFamily="18" charset="0"/>
                <a:cs typeface="Times New Roman" panose="02020603050405020304" pitchFamily="18" charset="0"/>
              </a:rPr>
              <a:t>Заявление </a:t>
            </a:r>
            <a:r>
              <a:rPr lang="ru-RU" sz="1600" dirty="0">
                <a:solidFill>
                  <a:schemeClr val="tx1"/>
                </a:solidFill>
                <a:latin typeface="Times New Roman" panose="02020603050405020304" pitchFamily="18" charset="0"/>
                <a:cs typeface="Times New Roman" panose="02020603050405020304" pitchFamily="18" charset="0"/>
              </a:rPr>
              <a:t>о предоставлении дополнительной меры социальной поддержки в виде предоставления бесплатных услуг дополнительного образования (заполняют в МОЦ</a:t>
            </a:r>
            <a:r>
              <a:rPr lang="ru-RU" sz="1600" dirty="0" smtClean="0">
                <a:solidFill>
                  <a:schemeClr val="tx1"/>
                </a:solidFill>
                <a:latin typeface="Times New Roman" panose="02020603050405020304" pitchFamily="18" charset="0"/>
                <a:cs typeface="Times New Roman" panose="02020603050405020304" pitchFamily="18" charset="0"/>
              </a:rPr>
              <a:t>).</a:t>
            </a:r>
            <a:br>
              <a:rPr lang="ru-RU" sz="16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b="1" dirty="0" smtClean="0">
                <a:solidFill>
                  <a:schemeClr val="tx1"/>
                </a:solidFill>
                <a:latin typeface="Times New Roman" panose="02020603050405020304" pitchFamily="18" charset="0"/>
                <a:cs typeface="Times New Roman" panose="02020603050405020304" pitchFamily="18" charset="0"/>
              </a:rPr>
              <a:t>Оригинал </a:t>
            </a:r>
            <a:r>
              <a:rPr lang="ru-RU" sz="1800" b="1" dirty="0">
                <a:solidFill>
                  <a:schemeClr val="tx1"/>
                </a:solidFill>
                <a:latin typeface="Times New Roman" panose="02020603050405020304" pitchFamily="18" charset="0"/>
                <a:cs typeface="Times New Roman" panose="02020603050405020304" pitchFamily="18" charset="0"/>
              </a:rPr>
              <a:t>и копию </a:t>
            </a:r>
            <a:r>
              <a:rPr lang="ru-RU" sz="1800" dirty="0">
                <a:solidFill>
                  <a:schemeClr val="tx1"/>
                </a:solidFill>
                <a:latin typeface="Times New Roman" panose="02020603050405020304" pitchFamily="18" charset="0"/>
                <a:cs typeface="Times New Roman" panose="02020603050405020304" pitchFamily="18" charset="0"/>
              </a:rPr>
              <a:t>паспорта заявителя (страницы, содержащие сведения о выдаче паспорта, фамилию, имя, отчество (при наличии), сведения о месте регистрации</a:t>
            </a:r>
            <a:r>
              <a:rPr lang="ru-RU" sz="1800" dirty="0" smtClean="0">
                <a:solidFill>
                  <a:schemeClr val="tx1"/>
                </a:solidFill>
                <a:latin typeface="Times New Roman" panose="02020603050405020304" pitchFamily="18" charset="0"/>
                <a:cs typeface="Times New Roman" panose="02020603050405020304" pitchFamily="18" charset="0"/>
              </a:rPr>
              <a:t>).</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a:solidFill>
                  <a:schemeClr val="tx1"/>
                </a:solidFill>
                <a:latin typeface="Times New Roman" panose="02020603050405020304" pitchFamily="18" charset="0"/>
                <a:cs typeface="Times New Roman" panose="02020603050405020304" pitchFamily="18" charset="0"/>
              </a:rPr>
              <a:t/>
            </a:r>
            <a:br>
              <a:rPr lang="ru-RU" sz="1800" dirty="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b="1" dirty="0" smtClean="0">
                <a:solidFill>
                  <a:schemeClr val="tx1"/>
                </a:solidFill>
                <a:latin typeface="Times New Roman" panose="02020603050405020304" pitchFamily="18" charset="0"/>
                <a:cs typeface="Times New Roman" panose="02020603050405020304" pitchFamily="18" charset="0"/>
              </a:rPr>
              <a:t>Оригинал </a:t>
            </a:r>
            <a:r>
              <a:rPr lang="ru-RU" sz="1800" b="1" dirty="0">
                <a:solidFill>
                  <a:schemeClr val="tx1"/>
                </a:solidFill>
                <a:latin typeface="Times New Roman" panose="02020603050405020304" pitchFamily="18" charset="0"/>
                <a:cs typeface="Times New Roman" panose="02020603050405020304" pitchFamily="18" charset="0"/>
              </a:rPr>
              <a:t>и копию </a:t>
            </a:r>
            <a:r>
              <a:rPr lang="ru-RU" sz="1800" dirty="0">
                <a:solidFill>
                  <a:schemeClr val="tx1"/>
                </a:solidFill>
                <a:latin typeface="Times New Roman" panose="02020603050405020304" pitchFamily="18" charset="0"/>
                <a:cs typeface="Times New Roman" panose="02020603050405020304" pitchFamily="18" charset="0"/>
              </a:rPr>
              <a:t>свидетельства о рождении несовершеннолетнего ребенка военнослужащего или оригинал и копию свидетельства об усыновлении/свидетельства об удочерении</a:t>
            </a:r>
            <a:r>
              <a:rPr lang="ru-RU" sz="1800" dirty="0" smtClean="0">
                <a:solidFill>
                  <a:schemeClr val="tx1"/>
                </a:solidFill>
                <a:latin typeface="Times New Roman" panose="02020603050405020304" pitchFamily="18" charset="0"/>
                <a:cs typeface="Times New Roman" panose="02020603050405020304" pitchFamily="18" charset="0"/>
              </a:rPr>
              <a:t>).</a:t>
            </a:r>
            <a:br>
              <a:rPr lang="ru-RU" sz="1800" dirty="0" smtClean="0">
                <a:solidFill>
                  <a:schemeClr val="tx1"/>
                </a:solidFill>
                <a:latin typeface="Times New Roman" panose="02020603050405020304" pitchFamily="18" charset="0"/>
                <a:cs typeface="Times New Roman" panose="02020603050405020304" pitchFamily="18" charset="0"/>
              </a:rPr>
            </a:br>
            <a:r>
              <a:rPr lang="ru-RU" sz="1800" dirty="0">
                <a:solidFill>
                  <a:schemeClr val="tx1"/>
                </a:solidFill>
                <a:latin typeface="Times New Roman" panose="02020603050405020304" pitchFamily="18" charset="0"/>
                <a:cs typeface="Times New Roman" panose="02020603050405020304" pitchFamily="18" charset="0"/>
              </a:rPr>
              <a:t/>
            </a:r>
            <a:br>
              <a:rPr lang="ru-RU" sz="1800" dirty="0">
                <a:solidFill>
                  <a:schemeClr val="tx1"/>
                </a:solidFill>
                <a:latin typeface="Times New Roman" panose="02020603050405020304" pitchFamily="18" charset="0"/>
                <a:cs typeface="Times New Roman" panose="02020603050405020304" pitchFamily="18" charset="0"/>
              </a:rPr>
            </a:b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b="1" dirty="0" smtClean="0">
                <a:solidFill>
                  <a:schemeClr val="tx1"/>
                </a:solidFill>
                <a:latin typeface="Times New Roman" panose="02020603050405020304" pitchFamily="18" charset="0"/>
                <a:cs typeface="Times New Roman" panose="02020603050405020304" pitchFamily="18" charset="0"/>
              </a:rPr>
              <a:t>Оригинал и копию </a:t>
            </a:r>
            <a:r>
              <a:rPr lang="ru-RU" sz="1800" dirty="0" smtClean="0">
                <a:solidFill>
                  <a:srgbClr val="FF0000"/>
                </a:solidFill>
                <a:latin typeface="Times New Roman" panose="02020603050405020304" pitchFamily="18" charset="0"/>
                <a:cs typeface="Times New Roman" panose="02020603050405020304" pitchFamily="18" charset="0"/>
              </a:rPr>
              <a:t>свидетельства </a:t>
            </a:r>
            <a:r>
              <a:rPr lang="ru-RU" sz="1800" dirty="0">
                <a:solidFill>
                  <a:srgbClr val="FF0000"/>
                </a:solidFill>
                <a:latin typeface="Times New Roman" panose="02020603050405020304" pitchFamily="18" charset="0"/>
                <a:cs typeface="Times New Roman" panose="02020603050405020304" pitchFamily="18" charset="0"/>
              </a:rPr>
              <a:t>(справку) о регистрации по месту жительства </a:t>
            </a:r>
            <a:r>
              <a:rPr lang="ru-RU" sz="1800" dirty="0">
                <a:solidFill>
                  <a:schemeClr val="tx1"/>
                </a:solidFill>
                <a:latin typeface="Times New Roman" panose="02020603050405020304" pitchFamily="18" charset="0"/>
                <a:cs typeface="Times New Roman" panose="02020603050405020304" pitchFamily="18" charset="0"/>
              </a:rPr>
              <a:t>несовершеннолетнего ребенка (детей) военнослужащего </a:t>
            </a:r>
            <a:r>
              <a:rPr lang="ru-RU" sz="1800" dirty="0" smtClean="0">
                <a:solidFill>
                  <a:srgbClr val="FF0000"/>
                </a:solidFill>
                <a:latin typeface="Times New Roman" panose="02020603050405020304" pitchFamily="18" charset="0"/>
                <a:cs typeface="Times New Roman" panose="02020603050405020304" pitchFamily="18" charset="0"/>
              </a:rPr>
              <a:t>на территории </a:t>
            </a:r>
            <a:r>
              <a:rPr lang="ru-RU" sz="1800" dirty="0" smtClean="0">
                <a:solidFill>
                  <a:schemeClr val="tx1"/>
                </a:solidFill>
                <a:latin typeface="Times New Roman" panose="02020603050405020304" pitchFamily="18" charset="0"/>
                <a:cs typeface="Times New Roman" panose="02020603050405020304" pitchFamily="18" charset="0"/>
              </a:rPr>
              <a:t>муниципального образования </a:t>
            </a:r>
            <a:r>
              <a:rPr lang="ru-RU" sz="1800" dirty="0" smtClean="0">
                <a:solidFill>
                  <a:srgbClr val="FF0000"/>
                </a:solidFill>
                <a:latin typeface="Times New Roman" panose="02020603050405020304" pitchFamily="18" charset="0"/>
                <a:cs typeface="Times New Roman" panose="02020603050405020304" pitchFamily="18" charset="0"/>
              </a:rPr>
              <a:t>«Город Киров»</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smtClean="0">
                <a:solidFill>
                  <a:srgbClr val="FF0000"/>
                </a:solidFill>
                <a:latin typeface="Times New Roman" panose="02020603050405020304" pitchFamily="18" charset="0"/>
                <a:cs typeface="Times New Roman" panose="02020603050405020304" pitchFamily="18" charset="0"/>
              </a:rPr>
              <a:t>или иной документ, подтверждающий проживание несовершеннолетнего ребенка военнослужащего на территории </a:t>
            </a:r>
            <a:r>
              <a:rPr lang="ru-RU" sz="1800" dirty="0" smtClean="0">
                <a:solidFill>
                  <a:schemeClr val="tx1"/>
                </a:solidFill>
                <a:latin typeface="Times New Roman" panose="02020603050405020304" pitchFamily="18" charset="0"/>
                <a:cs typeface="Times New Roman" panose="02020603050405020304" pitchFamily="18" charset="0"/>
              </a:rPr>
              <a:t>муниципального образования </a:t>
            </a:r>
            <a:r>
              <a:rPr lang="ru-RU" sz="1800" dirty="0" smtClean="0">
                <a:solidFill>
                  <a:srgbClr val="FF0000"/>
                </a:solidFill>
                <a:latin typeface="Times New Roman" panose="02020603050405020304" pitchFamily="18" charset="0"/>
                <a:cs typeface="Times New Roman" panose="02020603050405020304" pitchFamily="18" charset="0"/>
              </a:rPr>
              <a:t>«Город Киров</a:t>
            </a:r>
            <a:r>
              <a:rPr lang="ru-RU" sz="1800" dirty="0" smtClean="0">
                <a:solidFill>
                  <a:srgbClr val="FF0000"/>
                </a:solidFill>
                <a:latin typeface="Times New Roman" panose="02020603050405020304" pitchFamily="18" charset="0"/>
                <a:cs typeface="Times New Roman" panose="02020603050405020304" pitchFamily="18" charset="0"/>
              </a:rPr>
              <a:t>»</a:t>
            </a:r>
            <a:r>
              <a:rPr lang="en-US" sz="1800" dirty="0">
                <a:solidFill>
                  <a:srgbClr val="FF0000"/>
                </a:solidFill>
                <a:latin typeface="Times New Roman" panose="02020603050405020304" pitchFamily="18" charset="0"/>
                <a:cs typeface="Times New Roman" panose="02020603050405020304" pitchFamily="18" charset="0"/>
              </a:rPr>
              <a:t> </a:t>
            </a:r>
            <a:r>
              <a:rPr lang="en-US" sz="1800" dirty="0" smtClean="0">
                <a:solidFill>
                  <a:schemeClr val="tx1"/>
                </a:solidFill>
                <a:latin typeface="Times New Roman" panose="02020603050405020304" pitchFamily="18" charset="0"/>
                <a:cs typeface="Times New Roman" panose="02020603050405020304" pitchFamily="18" charset="0"/>
              </a:rPr>
              <a:t>(</a:t>
            </a:r>
            <a:r>
              <a:rPr lang="ru-RU" sz="1800" dirty="0" smtClean="0">
                <a:solidFill>
                  <a:schemeClr val="tx1"/>
                </a:solidFill>
                <a:latin typeface="Times New Roman" panose="02020603050405020304" pitchFamily="18" charset="0"/>
                <a:cs typeface="Times New Roman" panose="02020603050405020304" pitchFamily="18" charset="0"/>
              </a:rPr>
              <a:t>например, договор социального найма жилья)</a:t>
            </a:r>
            <a:r>
              <a:rPr lang="ru-RU" sz="1800" dirty="0" smtClean="0">
                <a:solidFill>
                  <a:schemeClr val="tx1"/>
                </a:solidFill>
                <a:latin typeface="Times New Roman" panose="02020603050405020304" pitchFamily="18" charset="0"/>
                <a:cs typeface="Times New Roman" panose="02020603050405020304" pitchFamily="18" charset="0"/>
              </a:rPr>
              <a:t>.</a:t>
            </a:r>
            <a:r>
              <a:rPr lang="ru-RU" sz="1800" dirty="0" smtClean="0">
                <a:solidFill>
                  <a:schemeClr val="tx1"/>
                </a:solidFill>
                <a:latin typeface="Times New Roman" panose="02020603050405020304" pitchFamily="18" charset="0"/>
                <a:cs typeface="Times New Roman" panose="02020603050405020304" pitchFamily="18" charset="0"/>
              </a:rPr>
              <a:t/>
            </a:r>
            <a:br>
              <a:rPr lang="ru-RU" sz="1800" dirty="0" smtClean="0">
                <a:solidFill>
                  <a:schemeClr val="tx1"/>
                </a:solidFill>
                <a:latin typeface="Times New Roman" panose="02020603050405020304" pitchFamily="18" charset="0"/>
                <a:cs typeface="Times New Roman" panose="02020603050405020304" pitchFamily="18" charset="0"/>
              </a:rPr>
            </a:br>
            <a:endParaRPr lang="ru-RU" sz="1800" dirty="0">
              <a:solidFill>
                <a:schemeClr val="tx1"/>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844062" y="5741377"/>
            <a:ext cx="8932985" cy="646331"/>
          </a:xfrm>
          <a:prstGeom prst="rect">
            <a:avLst/>
          </a:prstGeom>
          <a:noFill/>
        </p:spPr>
        <p:txBody>
          <a:bodyPr wrap="square" rtlCol="0">
            <a:spAutoFit/>
          </a:bodyPr>
          <a:lstStyle/>
          <a:p>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Оригинал и копию </a:t>
            </a:r>
            <a:r>
              <a:rPr lang="ru-RU" dirty="0">
                <a:solidFill>
                  <a:srgbClr val="FF0000"/>
                </a:solidFill>
                <a:latin typeface="Times New Roman" panose="02020603050405020304" pitchFamily="18" charset="0"/>
                <a:cs typeface="Times New Roman" panose="02020603050405020304" pitchFamily="18" charset="0"/>
              </a:rPr>
              <a:t>удостоверения</a:t>
            </a:r>
            <a:r>
              <a:rPr lang="ru-RU" dirty="0">
                <a:latin typeface="Times New Roman" panose="02020603050405020304" pitchFamily="18" charset="0"/>
                <a:cs typeface="Times New Roman" panose="02020603050405020304" pitchFamily="18" charset="0"/>
              </a:rPr>
              <a:t>, выданного несовершеннолетнему ребенку </a:t>
            </a:r>
            <a:r>
              <a:rPr lang="ru-RU" dirty="0" smtClean="0">
                <a:latin typeface="Times New Roman" panose="02020603050405020304" pitchFamily="18" charset="0"/>
                <a:cs typeface="Times New Roman" panose="02020603050405020304" pitchFamily="18" charset="0"/>
              </a:rPr>
              <a:t>военнослужащего.</a:t>
            </a:r>
            <a:endParaRPr lang="ru-RU" strike="sngStrike"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1678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72611" y="334107"/>
            <a:ext cx="9047285" cy="830997"/>
          </a:xfrm>
          <a:prstGeom prst="rect">
            <a:avLst/>
          </a:prstGeom>
          <a:noFill/>
        </p:spPr>
        <p:txBody>
          <a:bodyPr wrap="square" rtlCol="0">
            <a:spAutoFit/>
          </a:bodyPr>
          <a:lstStyle/>
          <a:p>
            <a:pPr algn="ctr"/>
            <a:r>
              <a:rPr lang="ru-RU" sz="2400" b="1" dirty="0" smtClean="0">
                <a:solidFill>
                  <a:schemeClr val="tx1"/>
                </a:solidFill>
                <a:latin typeface="Times New Roman" panose="02020603050405020304" pitchFamily="18" charset="0"/>
                <a:cs typeface="Times New Roman" panose="02020603050405020304" pitchFamily="18" charset="0"/>
              </a:rPr>
              <a:t>Перечень документов </a:t>
            </a:r>
            <a:br>
              <a:rPr lang="ru-RU" sz="2400" b="1" dirty="0" smtClean="0">
                <a:solidFill>
                  <a:schemeClr val="tx1"/>
                </a:solidFill>
                <a:latin typeface="Times New Roman" panose="02020603050405020304" pitchFamily="18" charset="0"/>
                <a:cs typeface="Times New Roman" panose="02020603050405020304" pitchFamily="18" charset="0"/>
              </a:rPr>
            </a:br>
            <a:r>
              <a:rPr lang="ru-RU" sz="2400" b="1" dirty="0" smtClean="0">
                <a:solidFill>
                  <a:schemeClr val="tx1"/>
                </a:solidFill>
                <a:latin typeface="Times New Roman" panose="02020603050405020304" pitchFamily="18" charset="0"/>
                <a:cs typeface="Times New Roman" panose="02020603050405020304" pitchFamily="18" charset="0"/>
              </a:rPr>
              <a:t>для получения дополнительной меры социальной поддержки</a:t>
            </a:r>
            <a:endParaRPr lang="ru-RU" sz="2400"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ctrTitle"/>
          </p:nvPr>
        </p:nvSpPr>
        <p:spPr>
          <a:xfrm>
            <a:off x="672611" y="1474838"/>
            <a:ext cx="8686801" cy="3506145"/>
          </a:xfrm>
        </p:spPr>
        <p:txBody>
          <a:bodyPr/>
          <a:lstStyle/>
          <a:p>
            <a:pPr algn="l"/>
            <a:r>
              <a:rPr lang="ru-RU" sz="1600" dirty="0" smtClean="0">
                <a:solidFill>
                  <a:schemeClr val="tx1"/>
                </a:solidFill>
                <a:latin typeface="Times New Roman" panose="02020603050405020304" pitchFamily="18" charset="0"/>
                <a:cs typeface="Times New Roman" panose="02020603050405020304" pitchFamily="18" charset="0"/>
              </a:rPr>
              <a:t>- </a:t>
            </a:r>
            <a:r>
              <a:rPr lang="ru-RU" sz="1600" b="1" dirty="0" smtClean="0">
                <a:solidFill>
                  <a:schemeClr val="tx1"/>
                </a:solidFill>
                <a:latin typeface="Times New Roman" panose="02020603050405020304" pitchFamily="18" charset="0"/>
                <a:cs typeface="Times New Roman" panose="02020603050405020304" pitchFamily="18" charset="0"/>
              </a:rPr>
              <a:t>Оригинал и копию</a:t>
            </a: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dirty="0">
                <a:solidFill>
                  <a:schemeClr val="tx1"/>
                </a:solidFill>
                <a:latin typeface="Times New Roman" panose="02020603050405020304" pitchFamily="18" charset="0"/>
                <a:cs typeface="Times New Roman" panose="02020603050405020304" pitchFamily="18" charset="0"/>
              </a:rPr>
              <a:t>документа, подтверждающего обучение в общеобразовательной организации или копию документа, подтверждающего обучение по очной форме обучения в расположенных на территории Кировской области образовательных организациях среднего профессионального или высшего профессионального </a:t>
            </a:r>
            <a:r>
              <a:rPr lang="ru-RU" sz="1600" dirty="0" smtClean="0">
                <a:solidFill>
                  <a:schemeClr val="tx1"/>
                </a:solidFill>
                <a:latin typeface="Times New Roman" panose="02020603050405020304" pitchFamily="18" charset="0"/>
                <a:cs typeface="Times New Roman" panose="02020603050405020304" pitchFamily="18" charset="0"/>
              </a:rPr>
              <a:t>образования.</a:t>
            </a:r>
            <a:r>
              <a:rPr lang="ru-RU" sz="800" dirty="0" smtClean="0">
                <a:solidFill>
                  <a:schemeClr val="tx1"/>
                </a:solidFill>
                <a:latin typeface="Times New Roman" panose="02020603050405020304" pitchFamily="18" charset="0"/>
                <a:cs typeface="Times New Roman" panose="02020603050405020304" pitchFamily="18" charset="0"/>
              </a:rPr>
              <a:t/>
            </a:r>
            <a:br>
              <a:rPr lang="ru-RU" sz="800" dirty="0" smtClean="0">
                <a:solidFill>
                  <a:schemeClr val="tx1"/>
                </a:solidFill>
                <a:latin typeface="Times New Roman" panose="02020603050405020304" pitchFamily="18" charset="0"/>
                <a:cs typeface="Times New Roman" panose="02020603050405020304" pitchFamily="18" charset="0"/>
              </a:rPr>
            </a:br>
            <a:r>
              <a:rPr lang="ru-RU" sz="800" dirty="0" smtClean="0">
                <a:solidFill>
                  <a:schemeClr val="tx1"/>
                </a:solidFill>
                <a:latin typeface="Times New Roman" panose="02020603050405020304" pitchFamily="18" charset="0"/>
                <a:cs typeface="Times New Roman" panose="02020603050405020304" pitchFamily="18" charset="0"/>
              </a:rPr>
              <a:t/>
            </a:r>
            <a:br>
              <a:rPr lang="ru-RU" sz="800" dirty="0" smtClean="0">
                <a:solidFill>
                  <a:schemeClr val="tx1"/>
                </a:solidFill>
                <a:latin typeface="Times New Roman" panose="02020603050405020304" pitchFamily="18" charset="0"/>
                <a:cs typeface="Times New Roman" panose="02020603050405020304" pitchFamily="18" charset="0"/>
              </a:rPr>
            </a:br>
            <a:r>
              <a:rPr lang="ru-RU" sz="1600" dirty="0">
                <a:solidFill>
                  <a:schemeClr val="tx1"/>
                </a:solidFill>
                <a:latin typeface="Times New Roman" panose="02020603050405020304" pitchFamily="18" charset="0"/>
                <a:cs typeface="Times New Roman" panose="02020603050405020304" pitchFamily="18" charset="0"/>
              </a:rPr>
              <a:t>- </a:t>
            </a:r>
            <a:r>
              <a:rPr lang="ru-RU" sz="1600" b="1" dirty="0" smtClean="0">
                <a:solidFill>
                  <a:schemeClr val="tx1"/>
                </a:solidFill>
                <a:latin typeface="Times New Roman" panose="02020603050405020304" pitchFamily="18" charset="0"/>
                <a:cs typeface="Times New Roman" panose="02020603050405020304" pitchFamily="18" charset="0"/>
              </a:rPr>
              <a:t>Оригинал и копию </a:t>
            </a:r>
            <a:r>
              <a:rPr lang="ru-RU" sz="1600" dirty="0">
                <a:solidFill>
                  <a:schemeClr val="tx1"/>
                </a:solidFill>
                <a:latin typeface="Times New Roman" panose="02020603050405020304" pitchFamily="18" charset="0"/>
                <a:cs typeface="Times New Roman" panose="02020603050405020304" pitchFamily="18" charset="0"/>
              </a:rPr>
              <a:t>документа, подтверждающего получение ребенком участника специальной военной операции инвалидности до достижения им 18 </a:t>
            </a:r>
            <a:r>
              <a:rPr lang="ru-RU" sz="1600" dirty="0" smtClean="0">
                <a:solidFill>
                  <a:schemeClr val="tx1"/>
                </a:solidFill>
                <a:latin typeface="Times New Roman" panose="02020603050405020304" pitchFamily="18" charset="0"/>
                <a:cs typeface="Times New Roman" panose="02020603050405020304" pitchFamily="18" charset="0"/>
              </a:rPr>
              <a:t>лет.</a:t>
            </a:r>
            <a:r>
              <a:rPr lang="ru-RU" sz="800" dirty="0" smtClean="0">
                <a:solidFill>
                  <a:schemeClr val="tx1"/>
                </a:solidFill>
                <a:latin typeface="Times New Roman" panose="02020603050405020304" pitchFamily="18" charset="0"/>
                <a:cs typeface="Times New Roman" panose="02020603050405020304" pitchFamily="18" charset="0"/>
              </a:rPr>
              <a:t/>
            </a:r>
            <a:br>
              <a:rPr lang="ru-RU" sz="800" dirty="0" smtClean="0">
                <a:solidFill>
                  <a:schemeClr val="tx1"/>
                </a:solidFill>
                <a:latin typeface="Times New Roman" panose="02020603050405020304" pitchFamily="18" charset="0"/>
                <a:cs typeface="Times New Roman" panose="02020603050405020304" pitchFamily="18" charset="0"/>
              </a:rPr>
            </a:br>
            <a:r>
              <a:rPr lang="ru-RU" sz="800" dirty="0">
                <a:solidFill>
                  <a:schemeClr val="tx1"/>
                </a:solidFill>
                <a:latin typeface="Times New Roman" panose="02020603050405020304" pitchFamily="18" charset="0"/>
                <a:cs typeface="Times New Roman" panose="02020603050405020304" pitchFamily="18" charset="0"/>
              </a:rPr>
              <a:t/>
            </a:r>
            <a:br>
              <a:rPr lang="ru-RU" sz="800" dirty="0">
                <a:solidFill>
                  <a:schemeClr val="tx1"/>
                </a:solidFill>
                <a:latin typeface="Times New Roman" panose="02020603050405020304" pitchFamily="18" charset="0"/>
                <a:cs typeface="Times New Roman" panose="02020603050405020304" pitchFamily="18" charset="0"/>
              </a:rPr>
            </a:br>
            <a:r>
              <a:rPr lang="ru-RU" sz="1600" dirty="0">
                <a:solidFill>
                  <a:schemeClr val="tx1"/>
                </a:solidFill>
                <a:latin typeface="Times New Roman" panose="02020603050405020304" pitchFamily="18" charset="0"/>
                <a:cs typeface="Times New Roman" panose="02020603050405020304" pitchFamily="18" charset="0"/>
              </a:rPr>
              <a:t>- </a:t>
            </a:r>
            <a:r>
              <a:rPr lang="ru-RU" sz="1600" b="1" dirty="0" smtClean="0">
                <a:solidFill>
                  <a:schemeClr val="tx1"/>
                </a:solidFill>
                <a:latin typeface="Times New Roman" panose="02020603050405020304" pitchFamily="18" charset="0"/>
                <a:cs typeface="Times New Roman" panose="02020603050405020304" pitchFamily="18" charset="0"/>
              </a:rPr>
              <a:t>Оригинал и копию </a:t>
            </a:r>
            <a:r>
              <a:rPr lang="ru-RU" sz="1600" dirty="0" smtClean="0">
                <a:solidFill>
                  <a:schemeClr val="tx1"/>
                </a:solidFill>
                <a:latin typeface="Times New Roman" panose="02020603050405020304" pitchFamily="18" charset="0"/>
                <a:cs typeface="Times New Roman" panose="02020603050405020304" pitchFamily="18" charset="0"/>
              </a:rPr>
              <a:t>документа, подтверждающего смену фамилии, и (или) имени, и (или) отчества заявителя, в случае расхождения фамилии, и (или) имени, и (или) отчества заявителя, являющегося родителем ребенка, указанных в паспорте заявителя и в свидетельстве о рождении несовершеннолетнего ребенка военнослужащего.</a:t>
            </a:r>
            <a:r>
              <a:rPr lang="ru-RU" sz="800" dirty="0" smtClean="0">
                <a:solidFill>
                  <a:schemeClr val="tx1"/>
                </a:solidFill>
                <a:latin typeface="Times New Roman" panose="02020603050405020304" pitchFamily="18" charset="0"/>
                <a:cs typeface="Times New Roman" panose="02020603050405020304" pitchFamily="18" charset="0"/>
              </a:rPr>
              <a:t/>
            </a:r>
            <a:br>
              <a:rPr lang="ru-RU" sz="800" dirty="0" smtClean="0">
                <a:solidFill>
                  <a:schemeClr val="tx1"/>
                </a:solidFill>
                <a:latin typeface="Times New Roman" panose="02020603050405020304" pitchFamily="18" charset="0"/>
                <a:cs typeface="Times New Roman" panose="02020603050405020304" pitchFamily="18" charset="0"/>
              </a:rPr>
            </a:br>
            <a:r>
              <a:rPr lang="ru-RU" sz="800" dirty="0" smtClean="0">
                <a:solidFill>
                  <a:schemeClr val="tx1"/>
                </a:solidFill>
                <a:latin typeface="Times New Roman" panose="02020603050405020304" pitchFamily="18" charset="0"/>
                <a:cs typeface="Times New Roman" panose="02020603050405020304" pitchFamily="18" charset="0"/>
              </a:rPr>
              <a:t/>
            </a:r>
            <a:br>
              <a:rPr lang="ru-RU" sz="800" dirty="0" smtClean="0">
                <a:solidFill>
                  <a:schemeClr val="tx1"/>
                </a:solidFill>
                <a:latin typeface="Times New Roman" panose="02020603050405020304" pitchFamily="18" charset="0"/>
                <a:cs typeface="Times New Roman" panose="02020603050405020304" pitchFamily="18" charset="0"/>
              </a:rPr>
            </a:br>
            <a:r>
              <a:rPr lang="ru-RU" sz="1600" dirty="0" smtClean="0">
                <a:solidFill>
                  <a:schemeClr val="tx1"/>
                </a:solidFill>
                <a:latin typeface="Times New Roman" panose="02020603050405020304" pitchFamily="18" charset="0"/>
                <a:cs typeface="Times New Roman" panose="02020603050405020304" pitchFamily="18" charset="0"/>
              </a:rPr>
              <a:t>- </a:t>
            </a:r>
            <a:r>
              <a:rPr lang="ru-RU" sz="1600" b="1" dirty="0" smtClean="0">
                <a:solidFill>
                  <a:schemeClr val="tx1"/>
                </a:solidFill>
                <a:latin typeface="Times New Roman" panose="02020603050405020304" pitchFamily="18" charset="0"/>
                <a:cs typeface="Times New Roman" panose="02020603050405020304" pitchFamily="18" charset="0"/>
              </a:rPr>
              <a:t>Оригинал и копию </a:t>
            </a:r>
            <a:r>
              <a:rPr lang="ru-RU" sz="1600" dirty="0" smtClean="0">
                <a:solidFill>
                  <a:schemeClr val="tx1"/>
                </a:solidFill>
                <a:latin typeface="Times New Roman" panose="02020603050405020304" pitchFamily="18" charset="0"/>
                <a:cs typeface="Times New Roman" panose="02020603050405020304" pitchFamily="18" charset="0"/>
              </a:rPr>
              <a:t>нотариально заверенной доверенности (для представителя по нотариально удостоверенной доверенности).</a:t>
            </a:r>
            <a:endParaRPr lang="ru-RU" sz="16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2829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44062" y="2409093"/>
            <a:ext cx="8932985" cy="2259623"/>
          </a:xfrm>
        </p:spPr>
        <p:txBody>
          <a:bodyPr/>
          <a:lstStyle/>
          <a:p>
            <a:pPr algn="l"/>
            <a:r>
              <a:rPr lang="ru-RU" sz="1800" dirty="0">
                <a:solidFill>
                  <a:schemeClr val="tx1"/>
                </a:solidFill>
                <a:latin typeface="Times New Roman" panose="02020603050405020304" pitchFamily="18" charset="0"/>
                <a:cs typeface="Times New Roman" panose="02020603050405020304" pitchFamily="18" charset="0"/>
              </a:rPr>
              <a:t/>
            </a:r>
            <a:br>
              <a:rPr lang="ru-RU" sz="1800" dirty="0">
                <a:solidFill>
                  <a:schemeClr val="tx1"/>
                </a:solidFill>
                <a:latin typeface="Times New Roman" panose="02020603050405020304" pitchFamily="18" charset="0"/>
                <a:cs typeface="Times New Roman" panose="02020603050405020304" pitchFamily="18" charset="0"/>
              </a:rPr>
            </a:br>
            <a:endParaRPr lang="ru-RU" sz="1800" dirty="0">
              <a:solidFill>
                <a:schemeClr val="tx1"/>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3008671" y="501446"/>
            <a:ext cx="6662867" cy="4247317"/>
          </a:xfrm>
          <a:prstGeom prst="rect">
            <a:avLst/>
          </a:prstGeom>
        </p:spPr>
        <p:txBody>
          <a:bodyPr wrap="square">
            <a:spAutoFit/>
          </a:bodyPr>
          <a:lstStyle/>
          <a:p>
            <a:r>
              <a:rPr lang="ru-RU" spc="-10" dirty="0" smtClean="0">
                <a:solidFill>
                  <a:srgbClr val="000000"/>
                </a:solidFill>
                <a:latin typeface="Times New Roman" panose="02020603050405020304" pitchFamily="18" charset="0"/>
                <a:ea typeface="Times New Roman" panose="02020603050405020304" pitchFamily="18" charset="0"/>
              </a:rPr>
              <a:t>Подраздел 2.8.</a:t>
            </a:r>
          </a:p>
          <a:p>
            <a:r>
              <a:rPr lang="ru-RU" spc="-10" dirty="0" smtClean="0">
                <a:solidFill>
                  <a:srgbClr val="000000"/>
                </a:solidFill>
                <a:latin typeface="Times New Roman" panose="02020603050405020304" pitchFamily="18" charset="0"/>
                <a:ea typeface="Times New Roman" panose="02020603050405020304" pitchFamily="18" charset="0"/>
              </a:rPr>
              <a:t>В </a:t>
            </a:r>
            <a:r>
              <a:rPr lang="ru-RU" spc="-10" dirty="0">
                <a:solidFill>
                  <a:srgbClr val="000000"/>
                </a:solidFill>
                <a:latin typeface="Times New Roman" panose="02020603050405020304" pitchFamily="18" charset="0"/>
                <a:ea typeface="Times New Roman" panose="02020603050405020304" pitchFamily="18" charset="0"/>
              </a:rPr>
              <a:t>случае если ребенку участника специальной военной операции по состоянию на 31.12.2024 не исполнится 18 лет, то п</a:t>
            </a:r>
            <a:r>
              <a:rPr lang="ru-RU" dirty="0">
                <a:latin typeface="Times New Roman" panose="02020603050405020304" pitchFamily="18" charset="0"/>
                <a:ea typeface="Times New Roman" panose="02020603050405020304" pitchFamily="18" charset="0"/>
              </a:rPr>
              <a:t>редоставленное до 30.06.2024 право ребенка участника специальной военной операции на получение дополнительной меры социальной поддержки в виде предоставления бесплатных услуг дополнительного образования продляется по 31.12.2024 без предоставления заявителем документов, указанных </a:t>
            </a:r>
            <a:r>
              <a:rPr lang="ru-RU" dirty="0" smtClean="0">
                <a:latin typeface="Times New Roman" panose="02020603050405020304" pitchFamily="18" charset="0"/>
                <a:ea typeface="Times New Roman" panose="02020603050405020304" pitchFamily="18" charset="0"/>
              </a:rPr>
              <a:t>в подразделе 2.1 раздела 2 </a:t>
            </a:r>
            <a:r>
              <a:rPr lang="ru-RU" dirty="0">
                <a:latin typeface="Times New Roman" panose="02020603050405020304" pitchFamily="18" charset="0"/>
                <a:ea typeface="Times New Roman" panose="02020603050405020304" pitchFamily="18" charset="0"/>
              </a:rPr>
              <a:t>настоящего Порядка. Решение Комиссии о предоставлении дополнительной меры социальной поддержки в виде предоставления бесплатных услуг дополнительного образования ребенку (детям) участника специальной военной операции и издание приказа начальника департамента образования, указанного </a:t>
            </a:r>
            <a:r>
              <a:rPr lang="ru-RU" dirty="0" smtClean="0">
                <a:latin typeface="Times New Roman" panose="02020603050405020304" pitchFamily="18" charset="0"/>
                <a:ea typeface="Times New Roman" panose="02020603050405020304" pitchFamily="18" charset="0"/>
              </a:rPr>
              <a:t>в абзаце первом подраздела 2.8 </a:t>
            </a:r>
            <a:r>
              <a:rPr lang="ru-RU" dirty="0">
                <a:latin typeface="Times New Roman" panose="02020603050405020304" pitchFamily="18" charset="0"/>
                <a:ea typeface="Times New Roman" panose="02020603050405020304" pitchFamily="18" charset="0"/>
              </a:rPr>
              <a:t>настоящего Порядка, не требуется.</a:t>
            </a:r>
            <a:endParaRPr lang="ru-RU" dirty="0"/>
          </a:p>
        </p:txBody>
      </p:sp>
      <p:pic>
        <p:nvPicPr>
          <p:cNvPr id="1026" name="Picture 2" descr="Picture backgrou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405" y="827992"/>
            <a:ext cx="3599047" cy="3594223"/>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1002889" y="5206181"/>
            <a:ext cx="8821049" cy="1015663"/>
          </a:xfrm>
          <a:prstGeom prst="rect">
            <a:avLst/>
          </a:prstGeom>
        </p:spPr>
        <p:txBody>
          <a:bodyPr wrap="square">
            <a:spAutoFit/>
          </a:bodyPr>
          <a:lstStyle/>
          <a:p>
            <a:pPr algn="ctr"/>
            <a:r>
              <a:rPr lang="ru-RU" sz="2000" b="1" spc="-10" dirty="0" smtClean="0">
                <a:solidFill>
                  <a:srgbClr val="000000"/>
                </a:solidFill>
                <a:latin typeface="Times New Roman" panose="02020603050405020304" pitchFamily="18" charset="0"/>
                <a:ea typeface="Times New Roman" panose="02020603050405020304" pitchFamily="18" charset="0"/>
              </a:rPr>
              <a:t>Т.е. выписки из приказа начальника департамента образования администрации города Кирова, выданные </a:t>
            </a:r>
            <a:r>
              <a:rPr lang="ru-RU" sz="2000" b="1" dirty="0" smtClean="0">
                <a:latin typeface="Times New Roman" panose="02020603050405020304" pitchFamily="18" charset="0"/>
                <a:ea typeface="Times New Roman" panose="02020603050405020304" pitchFamily="18" charset="0"/>
              </a:rPr>
              <a:t>до</a:t>
            </a:r>
            <a:r>
              <a:rPr lang="ru-RU" sz="2000" b="1" dirty="0">
                <a:latin typeface="Times New Roman" panose="02020603050405020304" pitchFamily="18" charset="0"/>
                <a:ea typeface="Times New Roman" panose="02020603050405020304" pitchFamily="18" charset="0"/>
              </a:rPr>
              <a:t> 30.06.2024 </a:t>
            </a:r>
            <a:r>
              <a:rPr lang="ru-RU" sz="2000" b="1" dirty="0" smtClean="0">
                <a:latin typeface="Times New Roman" panose="02020603050405020304" pitchFamily="18" charset="0"/>
                <a:ea typeface="Times New Roman" panose="02020603050405020304" pitchFamily="18" charset="0"/>
              </a:rPr>
              <a:t>продлеваются </a:t>
            </a:r>
          </a:p>
          <a:p>
            <a:pPr algn="ctr"/>
            <a:r>
              <a:rPr lang="ru-RU" sz="2000" b="1" dirty="0" smtClean="0">
                <a:latin typeface="Times New Roman" panose="02020603050405020304" pitchFamily="18" charset="0"/>
                <a:ea typeface="Times New Roman" panose="02020603050405020304" pitchFamily="18" charset="0"/>
              </a:rPr>
              <a:t>по 31.12.2024</a:t>
            </a:r>
            <a:endParaRPr lang="ru-RU" sz="2000" b="1" dirty="0"/>
          </a:p>
        </p:txBody>
      </p:sp>
    </p:spTree>
    <p:extLst>
      <p:ext uri="{BB962C8B-B14F-4D97-AF65-F5344CB8AC3E}">
        <p14:creationId xmlns:p14="http://schemas.microsoft.com/office/powerpoint/2010/main" val="1812965581"/>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814</TotalTime>
  <Words>1282</Words>
  <Application>Microsoft Office PowerPoint</Application>
  <PresentationFormat>Широкоэкранный</PresentationFormat>
  <Paragraphs>49</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Arial</vt:lpstr>
      <vt:lpstr>Calibri</vt:lpstr>
      <vt:lpstr>Times New Roman</vt:lpstr>
      <vt:lpstr>Trebuchet MS</vt:lpstr>
      <vt:lpstr>Wingdings 3</vt:lpstr>
      <vt:lpstr>Аспект</vt:lpstr>
      <vt:lpstr>      О предоставлении дополнительной меры социальной поддержки  в виде предоставления детям военнослужащих бесплатных услуг дополнительного образования  в муниципальных образовательных организациях, подведомственных департаменту образования  администрации города Кирова</vt:lpstr>
      <vt:lpstr> Бесплатные услуги дополнительного образования</vt:lpstr>
      <vt:lpstr>Презентация PowerPoint</vt:lpstr>
      <vt:lpstr>Презентация PowerPoint</vt:lpstr>
      <vt:lpstr>- лица, призванные в соответствии с Указом Президента Российской Федерации от 21.09.2022 N 647 «Об объявлении частичной мобилизации в Российской Федерации» на военную службу по мобилизации в Вооруженные Силы Российской Федерации;  - лица, принимающие (принимавшие) участие в специальной военной операции на территориях Украины, Донецкой Народной Республики, Луганской Народной Республики, Херсонской и Запорожской областей (далее - специальная военная операция) и заключившие контракт о прохождении военной службы в Вооруженных Силах Российской Федерации или контракт о добровольном содействии в выполнении задач, возложенных на Вооруженные Силы Российской Федерации;  - лица, находящиеся (находившиеся) на военной службе (службе) в войсках национальной гвардии Российской Федерации и принимающие (принимавшие) участие в специальной военной операции;  - сотрудники органов внутренних дел Российской Федерации, Следственного комитета Российской Федерации, Управления Федеральной службы исполнения наказаний по Кировской области, Главного управления Министерства Российской Федерации по делам гражданской обороны, чрезвычайным ситуациям и ликвидации последствий стихийных бедствий по Кировской области, а также военнослужащие органов Федеральной службы безопасности Российской Федерации, направляемые (направлявшиеся) в служебную командировку на срок не менее трех месяцев либо выполняющие (выполнявшие) возложенные на них задачи не менее трех месяцев на территориях Донецкой Народной Республики, Луганской Народной Республики, Запорожской области, Херсонской области и Украины в период проведения специальной военной операции.</vt:lpstr>
      <vt:lpstr>     Подать документы могут</vt:lpstr>
      <vt:lpstr>- Заявление о предоставлении дополнительной меры социальной поддержки в виде предоставления бесплатных услуг дополнительного образования (заполняют в МОЦ).  - Оригинал и копию паспорта заявителя (страницы, содержащие сведения о выдаче паспорта, фамилию, имя, отчество (при наличии), сведения о месте регистрации).  - Оригинал и копию свидетельства о рождении несовершеннолетнего ребенка военнослужащего или оригинал и копию свидетельства об усыновлении/свидетельства об удочерении).  - Оригинал и копию свидетельства (справку) о регистрации по месту жительства несовершеннолетнего ребенка (детей) военнослужащего на территории муниципального образования «Город Киров» или иной документ, подтверждающий проживание несовершеннолетнего ребенка военнослужащего на территории муниципального образования «Город Киров» (например, договор социального найма жилья). </vt:lpstr>
      <vt:lpstr>- Оригинал и копию документа, подтверждающего обучение в общеобразовательной организации или копию документа, подтверждающего обучение по очной форме обучения в расположенных на территории Кировской области образовательных организациях среднего профессионального или высшего профессионального образования.  - Оригинал и копию документа, подтверждающего получение ребенком участника специальной военной операции инвалидности до достижения им 18 лет.  - Оригинал и копию документа, подтверждающего смену фамилии, и (или) имени, и (или) отчества заявителя, в случае расхождения фамилии, и (или) имени, и (или) отчества заявителя, являющегося родителем ребенка, указанных в паспорте заявителя и в свидетельстве о рождении несовершеннолетнего ребенка военнослужащего.  - Оригинал и копию нотариально заверенной доверенности (для представителя по нотариально удостоверенной доверенности).</vt:lpstr>
      <vt:lpstr> </vt:lpstr>
      <vt:lpstr>       адрес: 610020, г. Киров, ул. Профсоюзная, д. 41а, каб.12  тел.: 41-77-97 (доб. 226, 213)  понедельник 08:00-12:00 вторник 15:00-19:00 среда 15:00-17:00 четверг 13:00-15:00 пятница 08:00-12:00</vt:lpstr>
      <vt:lpstr>     Перечень документов, подаваемых в образовательную организацию</vt:lpstr>
      <vt:lpstr>    Обязанности образовательной организации</vt:lpstr>
      <vt:lpstr>    Обязанности образовательной организации</vt:lpstr>
      <vt:lpstr>    Финансовый механизм</vt:lpstr>
      <vt:lpstr>    Информирование граждан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 перечне документов  для получения дополнительной меры социальной поддержки  в виде предоставления не достигшим возраста 18 лет детям военнослужащих бесплатных услуг дополнительного образования  в муниципальных образовательных организациях,  подведомственных департаменту образования  администрации города Кирова</dc:title>
  <dc:creator>Потапова Евгения Васильевна</dc:creator>
  <cp:lastModifiedBy>Зорина Жанна Валерьевна</cp:lastModifiedBy>
  <cp:revision>52</cp:revision>
  <dcterms:created xsi:type="dcterms:W3CDTF">2023-10-03T10:29:38Z</dcterms:created>
  <dcterms:modified xsi:type="dcterms:W3CDTF">2024-09-16T10:40:44Z</dcterms:modified>
</cp:coreProperties>
</file>