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5" r:id="rId6"/>
    <p:sldId id="264" r:id="rId7"/>
    <p:sldId id="265" r:id="rId8"/>
    <p:sldId id="266" r:id="rId9"/>
    <p:sldId id="267" r:id="rId10"/>
    <p:sldId id="281" r:id="rId11"/>
    <p:sldId id="261" r:id="rId12"/>
    <p:sldId id="286" r:id="rId13"/>
    <p:sldId id="271" r:id="rId14"/>
    <p:sldId id="268" r:id="rId15"/>
    <p:sldId id="269" r:id="rId16"/>
    <p:sldId id="270" r:id="rId17"/>
    <p:sldId id="282" r:id="rId18"/>
    <p:sldId id="262" r:id="rId19"/>
    <p:sldId id="287" r:id="rId20"/>
    <p:sldId id="280" r:id="rId21"/>
    <p:sldId id="279" r:id="rId22"/>
    <p:sldId id="276" r:id="rId23"/>
    <p:sldId id="278" r:id="rId24"/>
    <p:sldId id="277" r:id="rId25"/>
    <p:sldId id="283" r:id="rId26"/>
    <p:sldId id="263" r:id="rId27"/>
    <p:sldId id="288" r:id="rId28"/>
    <p:sldId id="272" r:id="rId29"/>
    <p:sldId id="274" r:id="rId30"/>
    <p:sldId id="273" r:id="rId31"/>
    <p:sldId id="275" r:id="rId32"/>
    <p:sldId id="289" r:id="rId33"/>
    <p:sldId id="290" r:id="rId34"/>
    <p:sldId id="28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FF66"/>
    <a:srgbClr val="33CC33"/>
    <a:srgbClr val="66FF33"/>
    <a:srgbClr val="FFFF00"/>
    <a:srgbClr val="F68E38"/>
    <a:srgbClr val="FF0066"/>
    <a:srgbClr val="80008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2" autoAdjust="0"/>
    <p:restoredTop sz="94660"/>
  </p:normalViewPr>
  <p:slideViewPr>
    <p:cSldViewPr>
      <p:cViewPr varScale="1">
        <p:scale>
          <a:sx n="82" d="100"/>
          <a:sy n="82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5A60-37DC-4677-8F9B-9C9C3024EA1D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9BB8-895B-4D26-A9C7-BC5FBEF57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F60B-FFDA-47E1-88F9-E927C4A58FBC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F0E6-240F-4BF6-B5ED-428170DCC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0F4FF-EF36-4DFC-840A-290FB1E9D7E4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DF3D-B3C7-4F27-9DEB-33187478D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27190-F6E1-4C2B-B377-14CE4C6EA1CB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643A-5A09-43A8-B050-D1F43AA9A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71363-EB3E-4B9B-A0AF-AF6CAD086222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4C2A-F064-40B8-BD7F-13AA1EC51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E53C-00B3-441D-BE66-9B3DFD6C0E78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62AE-5870-48A0-8C6C-ECAA33958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C33A-9E2D-4CE2-8F9B-AB2CB86C8F91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FF53-C307-4327-94F2-E967E8EB7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6C19-D85F-470B-9109-21FC0727C8CF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EE28-AFCA-4D4C-9B09-A6197A11A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2A6E8-4980-433B-A27F-97DA7005D12A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0385-1967-45D8-BC3D-7688C0597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FDF3-D9EC-40F7-B2B6-F020E6518EF6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AC43-9232-478C-86E4-4A6170687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24B8-1E07-4A09-9F23-8ABAE5404EFE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FF84-D42D-4A2F-9473-B56B05566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B0DAE2-DFDD-4DD0-8E63-BDC11B7B18EB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500777-AC5E-4051-8871-095F575CA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.png"/><Relationship Id="rId7" Type="http://schemas.openxmlformats.org/officeDocument/2006/relationships/slide" Target="slide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hyperlink" Target="&#1054;&#1083;&#1077;&#1085;&#1077;&#1074;&#1072;%20&#1044;&#1072;&#1096;&#1072;,%20&#1044;-3&#1072;.%20&#1055;&#1044;&#1044;.pp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571472" y="2643182"/>
            <a:ext cx="7772400" cy="2100276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Интерактивная игра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детей 5-7 лет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 smtClean="0"/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3286116" y="714356"/>
            <a:ext cx="46274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Игра разработана студенткой </a:t>
            </a:r>
          </a:p>
          <a:p>
            <a:r>
              <a:rPr lang="ru-RU" b="1" dirty="0" smtClean="0"/>
              <a:t>Кировского педагогического колледжа</a:t>
            </a:r>
          </a:p>
          <a:p>
            <a:r>
              <a:rPr lang="ru-RU" b="1" dirty="0" smtClean="0"/>
              <a:t>Оленевой Дарьей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2071678"/>
            <a:ext cx="7258013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«Колобок учит ПДД»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2" name="Picture 6" descr="C:\Users\USER\Downloads\s1200 (4).jpg"/>
          <p:cNvPicPr>
            <a:picLocks noChangeAspect="1" noChangeArrowheads="1"/>
          </p:cNvPicPr>
          <p:nvPr/>
        </p:nvPicPr>
        <p:blipFill>
          <a:blip r:embed="rId2" cstate="print"/>
          <a:srcRect r="597"/>
          <a:stretch>
            <a:fillRect/>
          </a:stretch>
        </p:blipFill>
        <p:spPr bwMode="auto">
          <a:xfrm>
            <a:off x="5715008" y="3857628"/>
            <a:ext cx="2428892" cy="2465663"/>
          </a:xfrm>
          <a:prstGeom prst="flowChartConnector">
            <a:avLst/>
          </a:prstGeom>
          <a:noFill/>
        </p:spPr>
      </p:pic>
      <p:pic>
        <p:nvPicPr>
          <p:cNvPr id="4105" name="Picture 9" descr="C:\Users\USER\Downloads\1539801404_sun1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04"/>
            <a:ext cx="2214578" cy="2220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5ad340ba3fe55162c934d796.jpg"/>
          <p:cNvPicPr>
            <a:picLocks noChangeAspect="1" noChangeArrowheads="1"/>
          </p:cNvPicPr>
          <p:nvPr/>
        </p:nvPicPr>
        <p:blipFill>
          <a:blip r:embed="rId2" cstate="print"/>
          <a:srcRect r="28125"/>
          <a:stretch>
            <a:fillRect/>
          </a:stretch>
        </p:blipFill>
        <p:spPr bwMode="auto">
          <a:xfrm>
            <a:off x="0" y="-18644"/>
            <a:ext cx="9144000" cy="6876644"/>
          </a:xfrm>
          <a:prstGeom prst="rect">
            <a:avLst/>
          </a:prstGeom>
          <a:noFill/>
        </p:spPr>
      </p:pic>
      <p:pic>
        <p:nvPicPr>
          <p:cNvPr id="3" name="Picture 4" descr="C:\Users\USER\Downloads\1484206617_26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6606"/>
            <a:ext cx="6725058" cy="51513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08384" y="571480"/>
            <a:ext cx="7727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Отлично справились!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ownloads\s1200 (7).jpg"/>
          <p:cNvPicPr>
            <a:picLocks noChangeAspect="1" noChangeArrowheads="1"/>
          </p:cNvPicPr>
          <p:nvPr/>
        </p:nvPicPr>
        <p:blipFill>
          <a:blip r:embed="rId2" cstate="print"/>
          <a:srcRect t="23637"/>
          <a:stretch>
            <a:fillRect/>
          </a:stretch>
        </p:blipFill>
        <p:spPr bwMode="auto">
          <a:xfrm>
            <a:off x="0" y="0"/>
            <a:ext cx="9144000" cy="69826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3429000"/>
            <a:ext cx="6572296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gradFill>
                    <a:gsLst>
                      <a:gs pos="0">
                        <a:schemeClr val="bg1">
                          <a:lumMod val="65000"/>
                          <a:alpha val="5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>
                    <a:lumMod val="75000"/>
                  </a:schemeClr>
                </a:solidFill>
              </a:rPr>
              <a:t>Остановка</a:t>
            </a:r>
          </a:p>
          <a:p>
            <a:pPr algn="ctr"/>
            <a:r>
              <a:rPr lang="ru-RU" sz="6000" b="1" dirty="0" smtClean="0">
                <a:ln>
                  <a:gradFill>
                    <a:gsLst>
                      <a:gs pos="0">
                        <a:schemeClr val="bg1">
                          <a:lumMod val="65000"/>
                          <a:alpha val="5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>
                    <a:lumMod val="75000"/>
                  </a:schemeClr>
                </a:solidFill>
              </a:rPr>
              <a:t> «Найди ошибку»</a:t>
            </a:r>
            <a:endParaRPr lang="ru-RU" sz="6000" b="1" dirty="0">
              <a:ln>
                <a:gradFill>
                  <a:gsLst>
                    <a:gs pos="0">
                      <a:schemeClr val="bg1">
                        <a:lumMod val="65000"/>
                        <a:alpha val="5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USER\Downloads\00158PICFN0fDYd4eF7bF_PIC2018.jpg"/>
          <p:cNvPicPr>
            <a:picLocks noChangeAspect="1" noChangeArrowheads="1"/>
          </p:cNvPicPr>
          <p:nvPr/>
        </p:nvPicPr>
        <p:blipFill>
          <a:blip r:embed="rId2" cstate="print"/>
          <a:srcRect l="4423" r="17969"/>
          <a:stretch>
            <a:fillRect/>
          </a:stretch>
        </p:blipFill>
        <p:spPr bwMode="auto">
          <a:xfrm>
            <a:off x="0" y="0"/>
            <a:ext cx="916717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857233"/>
            <a:ext cx="7500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"Найди ошибку"</a:t>
            </a:r>
            <a:br>
              <a:rPr lang="ru-RU" sz="3200" b="1" dirty="0" smtClean="0"/>
            </a:br>
            <a:r>
              <a:rPr lang="ru-RU" sz="3200" b="1" u="sng" dirty="0" smtClean="0"/>
              <a:t>Игровая задача: </a:t>
            </a:r>
            <a:r>
              <a:rPr lang="ru-RU" sz="3200" dirty="0" smtClean="0"/>
              <a:t>определить по картинке, соблюдает ли правила дорожного движения пешеход</a:t>
            </a:r>
            <a:br>
              <a:rPr lang="ru-RU" sz="3200" dirty="0" smtClean="0"/>
            </a:br>
            <a:r>
              <a:rPr lang="ru-RU" sz="3200" b="1" u="sng" dirty="0" smtClean="0"/>
              <a:t>Игровые действия: </a:t>
            </a:r>
            <a:r>
              <a:rPr lang="ru-RU" sz="3200" dirty="0" smtClean="0"/>
              <a:t>Рассмотреть картинку. Определить соблюдает ли правила дорожного движения пешеход. Нажать на выбранный ответ, после него появится правильный.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5ad340ba3fe55162c934d796.jpg"/>
          <p:cNvPicPr>
            <a:picLocks noChangeAspect="1" noChangeArrowheads="1"/>
          </p:cNvPicPr>
          <p:nvPr/>
        </p:nvPicPr>
        <p:blipFill>
          <a:blip r:embed="rId2" cstate="print"/>
          <a:srcRect r="28125"/>
          <a:stretch>
            <a:fillRect/>
          </a:stretch>
        </p:blipFill>
        <p:spPr bwMode="auto">
          <a:xfrm>
            <a:off x="0" y="-18644"/>
            <a:ext cx="9144000" cy="6876644"/>
          </a:xfrm>
          <a:prstGeom prst="rect">
            <a:avLst/>
          </a:prstGeom>
          <a:noFill/>
        </p:spPr>
      </p:pic>
      <p:pic>
        <p:nvPicPr>
          <p:cNvPr id="3" name="Рисунок 2" descr="158-1589535_clipart-borders-vintage-color-bingkai-persegi-panjang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18" name="Picture 2" descr="C:\Users\USER\Downloads\pdd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435771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14744" y="357166"/>
            <a:ext cx="607223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Пешеходы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соблюдают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правила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дорожного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движения?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4820" name="Picture 4" descr="C:\Users\USER\Downloads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86124"/>
            <a:ext cx="1357322" cy="1428760"/>
          </a:xfrm>
          <a:prstGeom prst="rect">
            <a:avLst/>
          </a:prstGeom>
          <a:noFill/>
        </p:spPr>
      </p:pic>
      <p:pic>
        <p:nvPicPr>
          <p:cNvPr id="34821" name="Picture 5" descr="C:\Users\USER\Downloads\maxresdefault (1).jpg"/>
          <p:cNvPicPr>
            <a:picLocks noChangeAspect="1" noChangeArrowheads="1"/>
          </p:cNvPicPr>
          <p:nvPr/>
        </p:nvPicPr>
        <p:blipFill>
          <a:blip r:embed="rId6" cstate="print"/>
          <a:srcRect l="50781" t="2777" b="4166"/>
          <a:stretch>
            <a:fillRect/>
          </a:stretch>
        </p:blipFill>
        <p:spPr bwMode="auto">
          <a:xfrm>
            <a:off x="7143768" y="3286124"/>
            <a:ext cx="1357322" cy="1443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4857760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1"/>
                  </a:solidFill>
                </a:ln>
                <a:solidFill>
                  <a:srgbClr val="33CC33"/>
                </a:solidFill>
              </a:rPr>
              <a:t>Переходить дорогу нужно на зеленый цвет</a:t>
            </a:r>
            <a:endParaRPr lang="ru-RU" sz="3200" b="1" dirty="0">
              <a:ln>
                <a:solidFill>
                  <a:schemeClr val="accent1"/>
                </a:solidFill>
              </a:ln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5ad340ba3fe55162c934d796.jpg"/>
          <p:cNvPicPr>
            <a:picLocks noChangeAspect="1" noChangeArrowheads="1"/>
          </p:cNvPicPr>
          <p:nvPr/>
        </p:nvPicPr>
        <p:blipFill>
          <a:blip r:embed="rId2" cstate="print"/>
          <a:srcRect r="28125"/>
          <a:stretch>
            <a:fillRect/>
          </a:stretch>
        </p:blipFill>
        <p:spPr bwMode="auto">
          <a:xfrm>
            <a:off x="0" y="-18644"/>
            <a:ext cx="9144000" cy="6876644"/>
          </a:xfrm>
          <a:prstGeom prst="rect">
            <a:avLst/>
          </a:prstGeom>
          <a:noFill/>
        </p:spPr>
      </p:pic>
      <p:pic>
        <p:nvPicPr>
          <p:cNvPr id="4" name="Рисунок 3" descr="158-1589535_clipart-borders-vintage-color-bingkai-persegi-panjang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C:\Documents and Settings\семья\Рабочий стол\флешка\Разработки\ПДД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643050"/>
            <a:ext cx="51435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5429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</a:rPr>
              <a:t>На проезжей части кататься на роликах </a:t>
            </a: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запрещено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57166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Соблюдают пешеходы правила или нет ?</a:t>
            </a:r>
            <a:endParaRPr lang="ru-RU" alt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Picture 4" descr="C:\Users\USER\Downloads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643050"/>
            <a:ext cx="1357322" cy="1428760"/>
          </a:xfrm>
          <a:prstGeom prst="rect">
            <a:avLst/>
          </a:prstGeom>
          <a:noFill/>
        </p:spPr>
      </p:pic>
      <p:pic>
        <p:nvPicPr>
          <p:cNvPr id="11" name="Picture 5" descr="C:\Users\USER\Downloads\maxresdefault (1).jpg"/>
          <p:cNvPicPr>
            <a:picLocks noChangeAspect="1" noChangeArrowheads="1"/>
          </p:cNvPicPr>
          <p:nvPr/>
        </p:nvPicPr>
        <p:blipFill>
          <a:blip r:embed="rId6" cstate="print"/>
          <a:srcRect l="50781" t="2777" b="4166"/>
          <a:stretch>
            <a:fillRect/>
          </a:stretch>
        </p:blipFill>
        <p:spPr bwMode="auto">
          <a:xfrm>
            <a:off x="6429388" y="3643314"/>
            <a:ext cx="1428760" cy="14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ownloads\5ad340ba3fe55162c934d796.jpg"/>
          <p:cNvPicPr>
            <a:picLocks noChangeAspect="1" noChangeArrowheads="1"/>
          </p:cNvPicPr>
          <p:nvPr/>
        </p:nvPicPr>
        <p:blipFill>
          <a:blip r:embed="rId2" cstate="print"/>
          <a:srcRect r="28125"/>
          <a:stretch>
            <a:fillRect/>
          </a:stretch>
        </p:blipFill>
        <p:spPr bwMode="auto">
          <a:xfrm>
            <a:off x="0" y="-18644"/>
            <a:ext cx="9144000" cy="6876644"/>
          </a:xfrm>
          <a:prstGeom prst="rect">
            <a:avLst/>
          </a:prstGeom>
          <a:noFill/>
        </p:spPr>
      </p:pic>
      <p:pic>
        <p:nvPicPr>
          <p:cNvPr id="2" name="Рисунок 1" descr="158-1589535_clipart-borders-vintage-color-bingkai-persegi-panjang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842" name="Picture 2" descr="C:\Users\USER\Downloads\7765459639421c745666077fd447094e--free-pattern.jpg"/>
          <p:cNvPicPr>
            <a:picLocks noChangeAspect="1" noChangeArrowheads="1"/>
          </p:cNvPicPr>
          <p:nvPr/>
        </p:nvPicPr>
        <p:blipFill>
          <a:blip r:embed="rId4" cstate="print"/>
          <a:srcRect l="11068" t="11749" b="4699"/>
          <a:stretch>
            <a:fillRect/>
          </a:stretch>
        </p:blipFill>
        <p:spPr bwMode="auto">
          <a:xfrm>
            <a:off x="428596" y="1500174"/>
            <a:ext cx="459194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5786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Соблюдают правила пешеходы  или нет ?</a:t>
            </a:r>
            <a:endParaRPr lang="ru-RU" alt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5214950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</a:rPr>
              <a:t>На проезжей части, в неположенном месте бегать запрещено</a:t>
            </a:r>
          </a:p>
        </p:txBody>
      </p:sp>
      <p:pic>
        <p:nvPicPr>
          <p:cNvPr id="7" name="Picture 4" descr="C:\Users\USER\Downloads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14488"/>
            <a:ext cx="1571636" cy="1428760"/>
          </a:xfrm>
          <a:prstGeom prst="rect">
            <a:avLst/>
          </a:prstGeom>
          <a:noFill/>
        </p:spPr>
      </p:pic>
      <p:pic>
        <p:nvPicPr>
          <p:cNvPr id="8" name="Picture 5" descr="C:\Users\USER\Downloads\maxresdefault (1).jpg"/>
          <p:cNvPicPr>
            <a:picLocks noChangeAspect="1" noChangeArrowheads="1"/>
          </p:cNvPicPr>
          <p:nvPr/>
        </p:nvPicPr>
        <p:blipFill>
          <a:blip r:embed="rId6" cstate="print"/>
          <a:srcRect l="50781" t="2777" b="4166"/>
          <a:stretch>
            <a:fillRect/>
          </a:stretch>
        </p:blipFill>
        <p:spPr bwMode="auto">
          <a:xfrm>
            <a:off x="6072198" y="3500438"/>
            <a:ext cx="1571636" cy="14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5ad340ba3fe55162c934d796.jpg"/>
          <p:cNvPicPr>
            <a:picLocks noChangeAspect="1" noChangeArrowheads="1"/>
          </p:cNvPicPr>
          <p:nvPr/>
        </p:nvPicPr>
        <p:blipFill>
          <a:blip r:embed="rId2" cstate="print"/>
          <a:srcRect r="28125"/>
          <a:stretch>
            <a:fillRect/>
          </a:stretch>
        </p:blipFill>
        <p:spPr bwMode="auto">
          <a:xfrm>
            <a:off x="0" y="-18644"/>
            <a:ext cx="9144000" cy="6876644"/>
          </a:xfrm>
          <a:prstGeom prst="rect">
            <a:avLst/>
          </a:prstGeom>
          <a:noFill/>
        </p:spPr>
      </p:pic>
      <p:pic>
        <p:nvPicPr>
          <p:cNvPr id="3" name="Рисунок 2" descr="158-1589535_clipart-borders-vintage-color-bingkai-persegi-panjang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866" name="Picture 2" descr="C:\Users\USER\Downloads\s1200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4588220" cy="497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Соблюдают пешеходы правила   или нет ?</a:t>
            </a:r>
            <a:endParaRPr lang="ru-RU" alt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4" descr="C:\Users\USER\Downloads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14488"/>
            <a:ext cx="1571636" cy="1428760"/>
          </a:xfrm>
          <a:prstGeom prst="rect">
            <a:avLst/>
          </a:prstGeom>
          <a:noFill/>
        </p:spPr>
      </p:pic>
      <p:pic>
        <p:nvPicPr>
          <p:cNvPr id="7" name="Picture 5" descr="C:\Users\USER\Downloads\maxresdefault (1).jpg"/>
          <p:cNvPicPr>
            <a:picLocks noChangeAspect="1" noChangeArrowheads="1"/>
          </p:cNvPicPr>
          <p:nvPr/>
        </p:nvPicPr>
        <p:blipFill>
          <a:blip r:embed="rId6" cstate="print"/>
          <a:srcRect l="50781" t="2777" b="4166"/>
          <a:stretch>
            <a:fillRect/>
          </a:stretch>
        </p:blipFill>
        <p:spPr bwMode="auto">
          <a:xfrm>
            <a:off x="6072198" y="3500438"/>
            <a:ext cx="1571636" cy="1443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6314" y="5072074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33CC33"/>
                </a:solidFill>
              </a:rPr>
              <a:t>На проезжей части, в неположенном месте бегать запрещено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5ad340ba3fe55162c934d796.jpg"/>
          <p:cNvPicPr>
            <a:picLocks noChangeAspect="1" noChangeArrowheads="1"/>
          </p:cNvPicPr>
          <p:nvPr/>
        </p:nvPicPr>
        <p:blipFill>
          <a:blip r:embed="rId2" cstate="print"/>
          <a:srcRect r="28125"/>
          <a:stretch>
            <a:fillRect/>
          </a:stretch>
        </p:blipFill>
        <p:spPr bwMode="auto">
          <a:xfrm>
            <a:off x="0" y="-18644"/>
            <a:ext cx="9144000" cy="6876644"/>
          </a:xfrm>
          <a:prstGeom prst="rect">
            <a:avLst/>
          </a:prstGeom>
          <a:noFill/>
        </p:spPr>
      </p:pic>
      <p:pic>
        <p:nvPicPr>
          <p:cNvPr id="3" name="Picture 4" descr="C:\Users\USER\Downloads\1484206617_26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6606"/>
            <a:ext cx="6725058" cy="51513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00364" y="642918"/>
            <a:ext cx="4106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Молодцы!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USER\Downloads\s1200 (7).jpg"/>
          <p:cNvPicPr>
            <a:picLocks noChangeAspect="1" noChangeArrowheads="1"/>
          </p:cNvPicPr>
          <p:nvPr/>
        </p:nvPicPr>
        <p:blipFill>
          <a:blip r:embed="rId2" cstate="print"/>
          <a:srcRect t="23637"/>
          <a:stretch>
            <a:fillRect/>
          </a:stretch>
        </p:blipFill>
        <p:spPr bwMode="auto">
          <a:xfrm>
            <a:off x="0" y="0"/>
            <a:ext cx="9144000" cy="69826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ln>
                  <a:gradFill>
                    <a:gsLst>
                      <a:gs pos="0">
                        <a:schemeClr val="bg1">
                          <a:lumMod val="65000"/>
                          <a:alpha val="5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>
                    <a:lumMod val="75000"/>
                  </a:schemeClr>
                </a:solidFill>
              </a:rPr>
              <a:t>Остановка</a:t>
            </a:r>
          </a:p>
          <a:p>
            <a:pPr algn="ctr"/>
            <a:r>
              <a:rPr lang="ru-RU" sz="6000" b="1" dirty="0" smtClean="0">
                <a:ln>
                  <a:gradFill>
                    <a:gsLst>
                      <a:gs pos="0">
                        <a:schemeClr val="bg1">
                          <a:lumMod val="65000"/>
                          <a:alpha val="5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>
                    <a:lumMod val="75000"/>
                  </a:schemeClr>
                </a:solidFill>
              </a:rPr>
              <a:t> «Загадки»</a:t>
            </a:r>
            <a:endParaRPr lang="ru-RU" sz="6000" b="1" dirty="0">
              <a:ln>
                <a:gradFill>
                  <a:gsLst>
                    <a:gs pos="0">
                      <a:schemeClr val="bg1">
                        <a:lumMod val="65000"/>
                        <a:alpha val="5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ownloads\00158PICFN0fDYd4eF7bF_PIC2018.jpg"/>
          <p:cNvPicPr>
            <a:picLocks noChangeAspect="1" noChangeArrowheads="1"/>
          </p:cNvPicPr>
          <p:nvPr/>
        </p:nvPicPr>
        <p:blipFill>
          <a:blip r:embed="rId2" cstate="print"/>
          <a:srcRect l="4423" r="17969"/>
          <a:stretch>
            <a:fillRect/>
          </a:stretch>
        </p:blipFill>
        <p:spPr bwMode="auto">
          <a:xfrm>
            <a:off x="0" y="0"/>
            <a:ext cx="916717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000108"/>
            <a:ext cx="75723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«Загадки»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u="sng" dirty="0" smtClean="0"/>
              <a:t>Игровая задача: </a:t>
            </a:r>
            <a:r>
              <a:rPr lang="ru-RU" sz="3200" dirty="0" smtClean="0"/>
              <a:t>Правильно отгадать загадки</a:t>
            </a:r>
            <a:br>
              <a:rPr lang="ru-RU" sz="3200" dirty="0" smtClean="0"/>
            </a:br>
            <a:r>
              <a:rPr lang="ru-RU" sz="3200" b="1" u="sng" dirty="0" smtClean="0"/>
              <a:t>Игровые правила</a:t>
            </a:r>
            <a:r>
              <a:rPr lang="ru-RU" sz="3200" dirty="0" smtClean="0"/>
              <a:t>: Внимательно прослушать загадку. После ответа на загадку нажать на экран, для появления правильного ответа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3" descr="C:\Users\USER\Downloads\1579630362_16-p-foni-dlya-prezentatsii-po-pdd-32.jpg"/>
          <p:cNvPicPr>
            <a:picLocks noChangeAspect="1" noChangeArrowheads="1"/>
          </p:cNvPicPr>
          <p:nvPr/>
        </p:nvPicPr>
        <p:blipFill>
          <a:blip r:embed="rId2" cstate="print"/>
          <a:srcRect t="23290"/>
          <a:stretch>
            <a:fillRect/>
          </a:stretch>
        </p:blipFill>
        <p:spPr bwMode="auto">
          <a:xfrm>
            <a:off x="0" y="0"/>
            <a:ext cx="9144000" cy="684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C:\Users\USER\Downloads\s1200 (4).jpg"/>
          <p:cNvPicPr>
            <a:picLocks noChangeAspect="1" noChangeArrowheads="1"/>
          </p:cNvPicPr>
          <p:nvPr/>
        </p:nvPicPr>
        <p:blipFill>
          <a:blip r:embed="rId3" cstate="print"/>
          <a:srcRect r="597"/>
          <a:stretch>
            <a:fillRect/>
          </a:stretch>
        </p:blipFill>
        <p:spPr bwMode="auto">
          <a:xfrm>
            <a:off x="218543" y="2857496"/>
            <a:ext cx="3710515" cy="3766688"/>
          </a:xfrm>
          <a:prstGeom prst="flowChartConnector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 rot="879304">
            <a:off x="3498349" y="268428"/>
            <a:ext cx="4321391" cy="3927622"/>
          </a:xfrm>
          <a:prstGeom prst="wedgeEllipseCallou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746680">
            <a:off x="4365567" y="770950"/>
            <a:ext cx="35161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</a:rPr>
              <a:t>Друзья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  <a:effectLst/>
              </a:rPr>
              <a:t>, приглашаю вас в </a:t>
            </a: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  <a:effectLst/>
              </a:rPr>
              <a:t>путешествие  на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</a:rPr>
              <a:t>автобусе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80"/>
              </a:solidFill>
              <a:effectLst/>
            </a:endParaRP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  <a:effectLst/>
              </a:rPr>
              <a:t> в страну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</a:rPr>
              <a:t>правил дорожного движения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80"/>
              </a:solidFill>
              <a:effectLst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ownloads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55007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«Его </a:t>
            </a:r>
            <a:r>
              <a:rPr lang="ru-RU" sz="3200" dirty="0"/>
              <a:t>видят все и сразу. </a:t>
            </a:r>
            <a:endParaRPr lang="ru-RU" sz="3200" dirty="0" smtClean="0"/>
          </a:p>
          <a:p>
            <a:r>
              <a:rPr lang="ru-RU" sz="3200" dirty="0" smtClean="0"/>
              <a:t>Он </a:t>
            </a:r>
            <a:r>
              <a:rPr lang="ru-RU" sz="3200" dirty="0"/>
              <a:t>висит меж двух опор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У него горит три глаза. </a:t>
            </a:r>
            <a:endParaRPr lang="ru-RU" sz="3200" dirty="0" smtClean="0"/>
          </a:p>
          <a:p>
            <a:r>
              <a:rPr lang="ru-RU" sz="3200" dirty="0" smtClean="0"/>
              <a:t>Он </a:t>
            </a:r>
            <a:r>
              <a:rPr lang="ru-RU" sz="3200" dirty="0"/>
              <a:t>зовется </a:t>
            </a:r>
            <a:r>
              <a:rPr lang="ru-RU" sz="3200" dirty="0" smtClean="0"/>
              <a:t>…»</a:t>
            </a:r>
          </a:p>
          <a:p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357430"/>
            <a:ext cx="44291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69850">
              <a:bevelT w="69850" h="44450" prst="angle"/>
              <a:extrusionClr>
                <a:srgbClr val="FF0066"/>
              </a:extrusionClr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Светофор</a:t>
            </a:r>
            <a:endParaRPr lang="ru-RU" sz="60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9698" name="Picture 2" descr="C:\Users\USER\Downloads\svetofo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4383686" cy="540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ownloads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6000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«Под </a:t>
            </a:r>
            <a:r>
              <a:rPr lang="ru-RU" sz="3200" dirty="0"/>
              <a:t>ногами у Сережки </a:t>
            </a:r>
            <a:endParaRPr lang="ru-RU" sz="3200" dirty="0" smtClean="0"/>
          </a:p>
          <a:p>
            <a:r>
              <a:rPr lang="ru-RU" sz="3200" dirty="0" smtClean="0"/>
              <a:t>Полосатая </a:t>
            </a:r>
            <a:r>
              <a:rPr lang="ru-RU" sz="3200" dirty="0"/>
              <a:t>дорожка. </a:t>
            </a:r>
            <a:endParaRPr lang="ru-RU" sz="3200" dirty="0" smtClean="0"/>
          </a:p>
          <a:p>
            <a:r>
              <a:rPr lang="ru-RU" sz="3200" dirty="0" smtClean="0"/>
              <a:t>Смело </a:t>
            </a:r>
            <a:r>
              <a:rPr lang="ru-RU" sz="3200" dirty="0"/>
              <a:t>он по ней идет, </a:t>
            </a:r>
            <a:endParaRPr lang="ru-RU" sz="3200" dirty="0" smtClean="0"/>
          </a:p>
          <a:p>
            <a:r>
              <a:rPr lang="ru-RU" sz="3200" dirty="0" smtClean="0"/>
              <a:t>А </a:t>
            </a:r>
            <a:r>
              <a:rPr lang="ru-RU" sz="3200" dirty="0"/>
              <a:t>за ним и весь </a:t>
            </a:r>
            <a:r>
              <a:rPr lang="ru-RU" sz="3200" dirty="0" smtClean="0"/>
              <a:t>народ»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857232"/>
            <a:ext cx="25533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 contourW="12700">
              <a:bevelT w="69850" h="44450" prst="angle"/>
              <a:extrusionClr>
                <a:srgbClr val="FFFF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Зебра</a:t>
            </a:r>
            <a:endParaRPr lang="ru-RU" sz="60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22" name="Picture 2" descr="C:\Users\USER\Downloads\hello_html_m5c5414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098" y="2232891"/>
            <a:ext cx="7040902" cy="462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ownloads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«Командуя </a:t>
            </a:r>
            <a:r>
              <a:rPr lang="ru-RU" sz="3200" dirty="0"/>
              <a:t>жезлом, </a:t>
            </a:r>
            <a:endParaRPr lang="ru-RU" sz="3200" dirty="0" smtClean="0"/>
          </a:p>
          <a:p>
            <a:r>
              <a:rPr lang="ru-RU" sz="3200" dirty="0" smtClean="0"/>
              <a:t>Он </a:t>
            </a:r>
            <a:r>
              <a:rPr lang="ru-RU" sz="3200" dirty="0"/>
              <a:t>всех направляет, </a:t>
            </a:r>
            <a:endParaRPr lang="ru-RU" sz="3200" dirty="0" smtClean="0"/>
          </a:p>
          <a:p>
            <a:r>
              <a:rPr lang="ru-RU" sz="3200" dirty="0" smtClean="0"/>
              <a:t>И </a:t>
            </a:r>
            <a:r>
              <a:rPr lang="ru-RU" sz="3200" dirty="0"/>
              <a:t>всем перекрёстком </a:t>
            </a:r>
            <a:endParaRPr lang="ru-RU" sz="3200" dirty="0" smtClean="0"/>
          </a:p>
          <a:p>
            <a:r>
              <a:rPr lang="ru-RU" sz="3200" dirty="0" smtClean="0"/>
              <a:t>один </a:t>
            </a:r>
            <a:r>
              <a:rPr lang="ru-RU" sz="3200" dirty="0"/>
              <a:t>управляет. </a:t>
            </a:r>
            <a:endParaRPr lang="ru-RU" sz="3200" dirty="0" smtClean="0"/>
          </a:p>
          <a:p>
            <a:r>
              <a:rPr lang="ru-RU" sz="3200" dirty="0" smtClean="0"/>
              <a:t>Он </a:t>
            </a:r>
            <a:r>
              <a:rPr lang="ru-RU" sz="3200" dirty="0"/>
              <a:t>словно волшебник, </a:t>
            </a:r>
            <a:endParaRPr lang="ru-RU" sz="3200" dirty="0" smtClean="0"/>
          </a:p>
          <a:p>
            <a:r>
              <a:rPr lang="ru-RU" sz="3200" dirty="0" smtClean="0"/>
              <a:t>Машин </a:t>
            </a:r>
            <a:r>
              <a:rPr lang="ru-RU" sz="3200" dirty="0"/>
              <a:t>дрессировщик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А имя ему — </a:t>
            </a:r>
            <a:r>
              <a:rPr lang="ru-RU" sz="3200" dirty="0" smtClean="0"/>
              <a:t>…»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4579" name="Picture 3" descr="C:\Users\USER\Downloads\s1200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6909" y="0"/>
            <a:ext cx="42070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643314"/>
            <a:ext cx="59566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95250" h="31750" prst="angle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Регулировщик</a:t>
            </a:r>
            <a:endParaRPr lang="ru-RU" sz="60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ownloads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550071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«Двух </a:t>
            </a:r>
            <a:r>
              <a:rPr lang="ru-RU" sz="3200" dirty="0"/>
              <a:t>колес ему хватает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И мотор не подкачает. Нужно только завести – </a:t>
            </a:r>
            <a:endParaRPr lang="ru-RU" sz="3200" dirty="0" smtClean="0"/>
          </a:p>
          <a:p>
            <a:r>
              <a:rPr lang="ru-RU" sz="3200" dirty="0" smtClean="0"/>
              <a:t>И </a:t>
            </a:r>
            <a:r>
              <a:rPr lang="ru-RU" sz="3200" dirty="0"/>
              <a:t>счастливого пути</a:t>
            </a:r>
            <a:r>
              <a:rPr lang="ru-RU" sz="3200" dirty="0" smtClean="0"/>
              <a:t>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7" name="Picture 3" descr="C:\Users\USER\Downloads\prostoj-krasnyj-motocik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857340"/>
            <a:ext cx="500066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2571744"/>
            <a:ext cx="40952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95250" h="12700" prst="angle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Мотоцикл</a:t>
            </a:r>
            <a:endParaRPr lang="ru-RU" sz="60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USER\Downloads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521495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«Железные </a:t>
            </a:r>
            <a:r>
              <a:rPr lang="ru-RU" sz="3200" dirty="0"/>
              <a:t>звери </a:t>
            </a:r>
            <a:endParaRPr lang="ru-RU" sz="3200" dirty="0" smtClean="0"/>
          </a:p>
          <a:p>
            <a:r>
              <a:rPr lang="ru-RU" sz="3200" dirty="0" smtClean="0"/>
              <a:t>Рычат </a:t>
            </a:r>
            <a:r>
              <a:rPr lang="ru-RU" sz="3200" dirty="0"/>
              <a:t>и гудят. </a:t>
            </a:r>
            <a:endParaRPr lang="ru-RU" sz="3200" dirty="0" smtClean="0"/>
          </a:p>
          <a:p>
            <a:r>
              <a:rPr lang="ru-RU" sz="3200" dirty="0" smtClean="0"/>
              <a:t>Глаза</a:t>
            </a:r>
            <a:r>
              <a:rPr lang="ru-RU" sz="3200" dirty="0"/>
              <a:t>, как у кошек, Ночами — </a:t>
            </a:r>
            <a:r>
              <a:rPr lang="ru-RU" sz="3200" dirty="0" smtClean="0"/>
              <a:t>горят».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785794"/>
            <a:ext cx="36148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95250" h="38100" prst="angle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Машины</a:t>
            </a:r>
            <a:endParaRPr lang="ru-RU" sz="60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2770" name="Picture 2" descr="C:\Users\USER\Downloads\_43633-2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2213" y="2126088"/>
            <a:ext cx="6481787" cy="473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5ad340ba3fe55162c934d796.jpg"/>
          <p:cNvPicPr>
            <a:picLocks noChangeAspect="1" noChangeArrowheads="1"/>
          </p:cNvPicPr>
          <p:nvPr/>
        </p:nvPicPr>
        <p:blipFill>
          <a:blip r:embed="rId2" cstate="print"/>
          <a:srcRect r="28125"/>
          <a:stretch>
            <a:fillRect/>
          </a:stretch>
        </p:blipFill>
        <p:spPr bwMode="auto">
          <a:xfrm>
            <a:off x="0" y="-18644"/>
            <a:ext cx="9144000" cy="6876644"/>
          </a:xfrm>
          <a:prstGeom prst="rect">
            <a:avLst/>
          </a:prstGeom>
          <a:noFill/>
        </p:spPr>
      </p:pic>
      <p:pic>
        <p:nvPicPr>
          <p:cNvPr id="3" name="Picture 4" descr="C:\Users\USER\Downloads\1484206617_26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6606"/>
            <a:ext cx="6725058" cy="51513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642918"/>
            <a:ext cx="53338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Замечательно!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643966" y="6429396"/>
            <a:ext cx="500034" cy="428604"/>
          </a:xfrm>
          <a:prstGeom prst="actionButtonHom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ownloads\s1200 (7).jpg"/>
          <p:cNvPicPr>
            <a:picLocks noChangeAspect="1" noChangeArrowheads="1"/>
          </p:cNvPicPr>
          <p:nvPr/>
        </p:nvPicPr>
        <p:blipFill>
          <a:blip r:embed="rId2" cstate="print"/>
          <a:srcRect t="23637"/>
          <a:stretch>
            <a:fillRect/>
          </a:stretch>
        </p:blipFill>
        <p:spPr bwMode="auto">
          <a:xfrm>
            <a:off x="0" y="0"/>
            <a:ext cx="9144000" cy="69826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868" y="0"/>
            <a:ext cx="5929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gradFill>
                    <a:gsLst>
                      <a:gs pos="0">
                        <a:schemeClr val="bg1">
                          <a:lumMod val="65000"/>
                          <a:alpha val="5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>
                    <a:lumMod val="75000"/>
                  </a:schemeClr>
                </a:solidFill>
              </a:rPr>
              <a:t>Остановка</a:t>
            </a:r>
          </a:p>
          <a:p>
            <a:pPr algn="ctr"/>
            <a:r>
              <a:rPr lang="ru-RU" sz="6000" b="1" dirty="0" smtClean="0">
                <a:ln>
                  <a:gradFill>
                    <a:gsLst>
                      <a:gs pos="0">
                        <a:schemeClr val="bg1">
                          <a:lumMod val="65000"/>
                          <a:alpha val="5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>
                    <a:lumMod val="75000"/>
                  </a:schemeClr>
                </a:solidFill>
              </a:rPr>
              <a:t> «Дорожные знаки»</a:t>
            </a:r>
            <a:endParaRPr lang="ru-RU" sz="6000" b="1" dirty="0">
              <a:ln>
                <a:gradFill>
                  <a:gsLst>
                    <a:gs pos="0">
                      <a:schemeClr val="bg1">
                        <a:lumMod val="65000"/>
                        <a:alpha val="5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ownloads\00158PICFN0fDYd4eF7bF_PIC2018.jpg"/>
          <p:cNvPicPr>
            <a:picLocks noChangeAspect="1" noChangeArrowheads="1"/>
          </p:cNvPicPr>
          <p:nvPr/>
        </p:nvPicPr>
        <p:blipFill>
          <a:blip r:embed="rId2" cstate="print"/>
          <a:srcRect l="4423" r="17969"/>
          <a:stretch>
            <a:fillRect/>
          </a:stretch>
        </p:blipFill>
        <p:spPr bwMode="auto">
          <a:xfrm>
            <a:off x="0" y="0"/>
            <a:ext cx="916717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500174"/>
            <a:ext cx="77867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"Дорожные знаки"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u="sng" dirty="0" smtClean="0"/>
              <a:t>Игровая задача: </a:t>
            </a:r>
            <a:r>
              <a:rPr lang="ru-RU" sz="3200" dirty="0" smtClean="0"/>
              <a:t>Правильно отгадать дорожный знак</a:t>
            </a:r>
            <a:br>
              <a:rPr lang="ru-RU" sz="3200" dirty="0" smtClean="0"/>
            </a:br>
            <a:r>
              <a:rPr lang="ru-RU" sz="3200" b="1" u="sng" dirty="0" smtClean="0"/>
              <a:t>Игровые правила: </a:t>
            </a:r>
            <a:r>
              <a:rPr lang="ru-RU" sz="3200" dirty="0" smtClean="0"/>
              <a:t>Внимательно прослушать загадку. После ответа на загадку нажать на экран, для появления правильного ответа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USER\Downloads\1579630362_16-p-foni-dlya-prezentatsii-po-pdd-32.jpg"/>
          <p:cNvPicPr>
            <a:picLocks noChangeAspect="1" noChangeArrowheads="1"/>
          </p:cNvPicPr>
          <p:nvPr/>
        </p:nvPicPr>
        <p:blipFill>
          <a:blip r:embed="rId2" cstate="print"/>
          <a:srcRect t="23290"/>
          <a:stretch>
            <a:fillRect/>
          </a:stretch>
        </p:blipFill>
        <p:spPr bwMode="auto">
          <a:xfrm>
            <a:off x="0" y="0"/>
            <a:ext cx="9144000" cy="68499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56436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«На дорожном знаке том </a:t>
            </a:r>
          </a:p>
          <a:p>
            <a:r>
              <a:rPr lang="ru-RU" sz="3200" dirty="0" smtClean="0"/>
              <a:t>Человек идет пешком. Полосатые дорожки Постелили нам под ножки. </a:t>
            </a:r>
          </a:p>
          <a:p>
            <a:r>
              <a:rPr lang="ru-RU" sz="3200" dirty="0" smtClean="0"/>
              <a:t>Чтобы мы забот не знали </a:t>
            </a:r>
          </a:p>
          <a:p>
            <a:r>
              <a:rPr lang="ru-RU" sz="3200" dirty="0" smtClean="0"/>
              <a:t>И по ним вперед шагали»</a:t>
            </a:r>
            <a:endParaRPr lang="ru-RU" sz="3200" dirty="0"/>
          </a:p>
        </p:txBody>
      </p:sp>
      <p:pic>
        <p:nvPicPr>
          <p:cNvPr id="25602" name="Picture 2" descr="C:\Users\USER\Downloads\dorozhnye-znaki-dlia-peshehodov-2.jpg"/>
          <p:cNvPicPr>
            <a:picLocks noChangeAspect="1" noChangeArrowheads="1"/>
          </p:cNvPicPr>
          <p:nvPr/>
        </p:nvPicPr>
        <p:blipFill>
          <a:blip r:embed="rId3" cstate="print"/>
          <a:srcRect l="21875" t="3125" r="21875" b="3125"/>
          <a:stretch>
            <a:fillRect/>
          </a:stretch>
        </p:blipFill>
        <p:spPr bwMode="auto">
          <a:xfrm>
            <a:off x="5143504" y="3214686"/>
            <a:ext cx="3571868" cy="3423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4572008"/>
            <a:ext cx="4654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6666FF"/>
                </a:solidFill>
              </a:rPr>
              <a:t>Знак «Пешеходный переход»</a:t>
            </a:r>
            <a:endParaRPr lang="ru-RU" sz="2400" b="1" dirty="0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USER\Downloads\1579630362_16-p-foni-dlya-prezentatsii-po-pdd-32.jpg"/>
          <p:cNvPicPr>
            <a:picLocks noChangeAspect="1" noChangeArrowheads="1"/>
          </p:cNvPicPr>
          <p:nvPr/>
        </p:nvPicPr>
        <p:blipFill>
          <a:blip r:embed="rId2" cstate="print"/>
          <a:srcRect t="23290"/>
          <a:stretch>
            <a:fillRect/>
          </a:stretch>
        </p:blipFill>
        <p:spPr bwMode="auto">
          <a:xfrm>
            <a:off x="0" y="0"/>
            <a:ext cx="9144000" cy="68499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61436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«Я </a:t>
            </a:r>
            <a:r>
              <a:rPr lang="ru-RU" sz="3200" dirty="0"/>
              <a:t>знаток дорожных правил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Я машину здесь поставил, </a:t>
            </a:r>
            <a:endParaRPr lang="ru-RU" sz="3200" dirty="0" smtClean="0"/>
          </a:p>
          <a:p>
            <a:r>
              <a:rPr lang="ru-RU" sz="3200" dirty="0" smtClean="0"/>
              <a:t>На </a:t>
            </a:r>
            <a:r>
              <a:rPr lang="ru-RU" sz="3200" dirty="0"/>
              <a:t>площадку у ограды — Отдыхать ей тоже </a:t>
            </a:r>
            <a:r>
              <a:rPr lang="ru-RU" sz="3200" dirty="0" smtClean="0"/>
              <a:t>надо». </a:t>
            </a:r>
            <a:endParaRPr lang="ru-RU" sz="3200" dirty="0"/>
          </a:p>
        </p:txBody>
      </p:sp>
      <p:pic>
        <p:nvPicPr>
          <p:cNvPr id="27650" name="Picture 2" descr="C:\Users\USER\Downloads\1d5a0eccba90736c646545a35fb9ce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3886200" cy="3886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4572008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66FF"/>
                </a:solidFill>
              </a:rPr>
              <a:t>Знак «Парковка»</a:t>
            </a:r>
            <a:endParaRPr lang="ru-RU" sz="2400" b="1" dirty="0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3" descr="C:\Users\USER\Downloads\s1200 (5).jpg"/>
          <p:cNvPicPr>
            <a:picLocks noChangeAspect="1" noChangeArrowheads="1"/>
          </p:cNvPicPr>
          <p:nvPr/>
        </p:nvPicPr>
        <p:blipFill>
          <a:blip r:embed="rId2" cstate="print"/>
          <a:srcRect r="25745"/>
          <a:stretch>
            <a:fillRect/>
          </a:stretch>
        </p:blipFill>
        <p:spPr bwMode="auto">
          <a:xfrm>
            <a:off x="0" y="0"/>
            <a:ext cx="9144000" cy="6926825"/>
          </a:xfrm>
          <a:prstGeom prst="rect">
            <a:avLst/>
          </a:prstGeom>
          <a:noFill/>
        </p:spPr>
      </p:pic>
      <p:pic>
        <p:nvPicPr>
          <p:cNvPr id="7172" name="Picture 4" descr="C:\Users\USER\Downloads\c20a925deb045e5e47d1ea4e2a67a8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15942"/>
            <a:ext cx="5072098" cy="4387364"/>
          </a:xfrm>
          <a:prstGeom prst="rect">
            <a:avLst/>
          </a:prstGeom>
          <a:noFill/>
        </p:spPr>
      </p:pic>
      <p:sp>
        <p:nvSpPr>
          <p:cNvPr id="6" name="Скругленный прямоугольник 5">
            <a:hlinkClick r:id="rId4" action="ppaction://hlinkpres?slideindex=1&amp;slidetitle="/>
          </p:cNvPr>
          <p:cNvSpPr/>
          <p:nvPr/>
        </p:nvSpPr>
        <p:spPr>
          <a:xfrm>
            <a:off x="6215074" y="142852"/>
            <a:ext cx="2571768" cy="1285884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1714488"/>
            <a:ext cx="2571768" cy="1285884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12" y="3214686"/>
            <a:ext cx="2571768" cy="1285884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512" y="4786322"/>
            <a:ext cx="2571768" cy="1285884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572264" y="357166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Остановка </a:t>
            </a:r>
          </a:p>
          <a:p>
            <a:r>
              <a:rPr lang="ru-RU" sz="2400" dirty="0" smtClean="0"/>
              <a:t>«</a:t>
            </a:r>
            <a:r>
              <a:rPr lang="ru-RU" sz="2400" dirty="0" smtClean="0">
                <a:hlinkClick r:id="rId5" action="ppaction://hlinksldjump"/>
              </a:rPr>
              <a:t>4 лишний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1785926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Остановка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 smtClean="0">
                <a:hlinkClick r:id="rId6" action="ppaction://hlinksldjump"/>
              </a:rPr>
              <a:t>Найди ошибку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3702" y="335756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Остановка</a:t>
            </a:r>
          </a:p>
          <a:p>
            <a:r>
              <a:rPr lang="ru-RU" sz="2400" dirty="0" smtClean="0"/>
              <a:t>«</a:t>
            </a:r>
            <a:r>
              <a:rPr lang="ru-RU" sz="2400" dirty="0" smtClean="0">
                <a:hlinkClick r:id="rId7" action="ppaction://hlinksldjump"/>
              </a:rPr>
              <a:t>Загадки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29388" y="485776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Остановка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 smtClean="0">
                <a:hlinkClick r:id="rId8" action="ppaction://hlinksldjump"/>
              </a:rPr>
              <a:t>Дорожные Знаки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USER\Downloads\1579630362_16-p-foni-dlya-prezentatsii-po-pdd-32.jpg"/>
          <p:cNvPicPr>
            <a:picLocks noChangeAspect="1" noChangeArrowheads="1"/>
          </p:cNvPicPr>
          <p:nvPr/>
        </p:nvPicPr>
        <p:blipFill>
          <a:blip r:embed="rId2" cstate="print"/>
          <a:srcRect t="23290"/>
          <a:stretch>
            <a:fillRect/>
          </a:stretch>
        </p:blipFill>
        <p:spPr bwMode="auto">
          <a:xfrm>
            <a:off x="0" y="8018"/>
            <a:ext cx="9144000" cy="68499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50720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000504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66FF"/>
                </a:solidFill>
              </a:rPr>
              <a:t>Знак «Место остановки </a:t>
            </a:r>
          </a:p>
          <a:p>
            <a:r>
              <a:rPr lang="ru-RU" sz="2400" b="1" dirty="0" smtClean="0">
                <a:solidFill>
                  <a:srgbClr val="6666FF"/>
                </a:solidFill>
              </a:rPr>
              <a:t>автобуса, троллейбуса»</a:t>
            </a:r>
            <a:endParaRPr lang="ru-RU" sz="2400" b="1" dirty="0">
              <a:solidFill>
                <a:srgbClr val="6666FF"/>
              </a:solidFill>
            </a:endParaRPr>
          </a:p>
        </p:txBody>
      </p:sp>
      <p:pic>
        <p:nvPicPr>
          <p:cNvPr id="3074" name="Picture 2" descr="C:\Users\USER\Downloads\1200px-Znak_D-17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90"/>
            <a:ext cx="2473388" cy="308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ownloads\5.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457424"/>
            <a:ext cx="2357454" cy="340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USER\Downloads\1579630362_16-p-foni-dlya-prezentatsii-po-pdd-32.jpg"/>
          <p:cNvPicPr>
            <a:picLocks noChangeAspect="1" noChangeArrowheads="1"/>
          </p:cNvPicPr>
          <p:nvPr/>
        </p:nvPicPr>
        <p:blipFill>
          <a:blip r:embed="rId2" cstate="print"/>
          <a:srcRect t="23290"/>
          <a:stretch>
            <a:fillRect/>
          </a:stretch>
        </p:blipFill>
        <p:spPr bwMode="auto">
          <a:xfrm>
            <a:off x="0" y="8018"/>
            <a:ext cx="9144000" cy="68499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642918"/>
            <a:ext cx="6215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«Знак </a:t>
            </a:r>
            <a:r>
              <a:rPr lang="ru-RU" sz="3200" dirty="0"/>
              <a:t>повесили с рассветом, Чтобы каждый знал об этом: Здесь ремонт идёт дороги — Берегите свои ноги</a:t>
            </a:r>
            <a:r>
              <a:rPr lang="ru-RU" sz="3200" dirty="0" smtClean="0"/>
              <a:t>!»</a:t>
            </a:r>
            <a:endParaRPr lang="ru-RU" dirty="0"/>
          </a:p>
        </p:txBody>
      </p:sp>
      <p:pic>
        <p:nvPicPr>
          <p:cNvPr id="28674" name="Picture 2" descr="C:\Users\USER\Downloads\img13.jpg"/>
          <p:cNvPicPr>
            <a:picLocks noChangeAspect="1" noChangeArrowheads="1"/>
          </p:cNvPicPr>
          <p:nvPr/>
        </p:nvPicPr>
        <p:blipFill>
          <a:blip r:embed="rId3" cstate="print"/>
          <a:srcRect l="14843" t="7813" r="17773" b="10155"/>
          <a:stretch>
            <a:fillRect/>
          </a:stretch>
        </p:blipFill>
        <p:spPr bwMode="auto">
          <a:xfrm>
            <a:off x="4214778" y="2143116"/>
            <a:ext cx="4929222" cy="4500594"/>
          </a:xfrm>
          <a:prstGeom prst="triangle">
            <a:avLst>
              <a:gd name="adj" fmla="val 50000"/>
            </a:avLst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4572008"/>
            <a:ext cx="4164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6666FF"/>
                </a:solidFill>
              </a:rPr>
              <a:t>Знак «Дорожные работы»</a:t>
            </a:r>
            <a:endParaRPr lang="ru-RU" sz="2400" b="1" dirty="0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USER\Downloads\1579630362_16-p-foni-dlya-prezentatsii-po-pdd-32.jpg"/>
          <p:cNvPicPr>
            <a:picLocks noChangeAspect="1" noChangeArrowheads="1"/>
          </p:cNvPicPr>
          <p:nvPr/>
        </p:nvPicPr>
        <p:blipFill>
          <a:blip r:embed="rId2" cstate="print"/>
          <a:srcRect t="23290"/>
          <a:stretch>
            <a:fillRect/>
          </a:stretch>
        </p:blipFill>
        <p:spPr bwMode="auto">
          <a:xfrm>
            <a:off x="0" y="8018"/>
            <a:ext cx="9144000" cy="68499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5929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«Если кто сломает ногу,</a:t>
            </a:r>
            <a:br>
              <a:rPr lang="ru-RU" sz="3200" dirty="0" smtClean="0"/>
            </a:br>
            <a:r>
              <a:rPr lang="ru-RU" sz="3200" dirty="0" smtClean="0"/>
              <a:t>Здесь врачи всегда помогут.</a:t>
            </a:r>
            <a:br>
              <a:rPr lang="ru-RU" sz="3200" dirty="0" smtClean="0"/>
            </a:br>
            <a:r>
              <a:rPr lang="ru-RU" sz="3200" dirty="0" smtClean="0"/>
              <a:t>Помощь первую окажут,</a:t>
            </a:r>
            <a:br>
              <a:rPr lang="ru-RU" sz="3200" dirty="0" smtClean="0"/>
            </a:br>
            <a:r>
              <a:rPr lang="ru-RU" sz="3200" dirty="0" smtClean="0"/>
              <a:t>Где лечиться дальше, скажут.»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2148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6666FF"/>
                </a:solidFill>
              </a:rPr>
              <a:t>Знак «Пункт первой медицинской помощи»</a:t>
            </a:r>
            <a:endParaRPr lang="ru-RU" sz="2400" b="1" dirty="0">
              <a:solidFill>
                <a:srgbClr val="6666FF"/>
              </a:solidFill>
            </a:endParaRPr>
          </a:p>
        </p:txBody>
      </p:sp>
      <p:pic>
        <p:nvPicPr>
          <p:cNvPr id="5123" name="Picture 3" descr="C:\Users\USER\Downloads\dorozhnyi-znak-bolnitca-1.jpg"/>
          <p:cNvPicPr>
            <a:picLocks noChangeAspect="1" noChangeArrowheads="1"/>
          </p:cNvPicPr>
          <p:nvPr/>
        </p:nvPicPr>
        <p:blipFill>
          <a:blip r:embed="rId3" cstate="print"/>
          <a:srcRect l="3679" t="2229" r="53021" b="2229"/>
          <a:stretch>
            <a:fillRect/>
          </a:stretch>
        </p:blipFill>
        <p:spPr bwMode="auto">
          <a:xfrm>
            <a:off x="5500694" y="2071678"/>
            <a:ext cx="307183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USER\Downloads\1579630362_16-p-foni-dlya-prezentatsii-po-pdd-32.jpg"/>
          <p:cNvPicPr>
            <a:picLocks noChangeAspect="1" noChangeArrowheads="1"/>
          </p:cNvPicPr>
          <p:nvPr/>
        </p:nvPicPr>
        <p:blipFill>
          <a:blip r:embed="rId2" cstate="print"/>
          <a:srcRect t="23290"/>
          <a:stretch>
            <a:fillRect/>
          </a:stretch>
        </p:blipFill>
        <p:spPr bwMode="auto">
          <a:xfrm>
            <a:off x="0" y="8018"/>
            <a:ext cx="9144000" cy="68499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50004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«Коли вам нужна еда,</a:t>
            </a:r>
            <a:br>
              <a:rPr lang="ru-RU" sz="3200" dirty="0" smtClean="0"/>
            </a:br>
            <a:r>
              <a:rPr lang="ru-RU" sz="3200" dirty="0" smtClean="0"/>
              <a:t>То пожалуйте сюда.</a:t>
            </a:r>
            <a:br>
              <a:rPr lang="ru-RU" sz="3200" dirty="0" smtClean="0"/>
            </a:br>
            <a:r>
              <a:rPr lang="ru-RU" sz="3200" dirty="0" smtClean="0"/>
              <a:t>Эй, шофер, внимание!</a:t>
            </a:r>
            <a:br>
              <a:rPr lang="ru-RU" sz="3200" dirty="0" smtClean="0"/>
            </a:br>
            <a:r>
              <a:rPr lang="ru-RU" sz="3200" dirty="0" smtClean="0"/>
              <a:t>Скоро пункт питания!»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572008"/>
            <a:ext cx="3536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6666FF"/>
                </a:solidFill>
              </a:rPr>
              <a:t>Знак «Пункт питания»</a:t>
            </a:r>
            <a:endParaRPr lang="ru-RU" sz="2400" b="1" dirty="0">
              <a:solidFill>
                <a:srgbClr val="6666FF"/>
              </a:solidFill>
            </a:endParaRPr>
          </a:p>
        </p:txBody>
      </p:sp>
      <p:pic>
        <p:nvPicPr>
          <p:cNvPr id="4099" name="Picture 3" descr="C:\Users\USER\Downloads\punkt pitaniya.jpg"/>
          <p:cNvPicPr>
            <a:picLocks noChangeAspect="1" noChangeArrowheads="1"/>
          </p:cNvPicPr>
          <p:nvPr/>
        </p:nvPicPr>
        <p:blipFill>
          <a:blip r:embed="rId3" cstate="print"/>
          <a:srcRect l="28943" t="4834" r="28027" b="15820"/>
          <a:stretch>
            <a:fillRect/>
          </a:stretch>
        </p:blipFill>
        <p:spPr bwMode="auto">
          <a:xfrm>
            <a:off x="5643570" y="2214530"/>
            <a:ext cx="335758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s1200 (9).jpg"/>
          <p:cNvPicPr>
            <a:picLocks noChangeAspect="1" noChangeArrowheads="1"/>
          </p:cNvPicPr>
          <p:nvPr/>
        </p:nvPicPr>
        <p:blipFill>
          <a:blip r:embed="rId2" cstate="print"/>
          <a:srcRect r="22656" b="5199"/>
          <a:stretch>
            <a:fillRect/>
          </a:stretch>
        </p:blipFill>
        <p:spPr bwMode="auto">
          <a:xfrm>
            <a:off x="0" y="-214338"/>
            <a:ext cx="9286908" cy="7072339"/>
          </a:xfrm>
          <a:prstGeom prst="rect">
            <a:avLst/>
          </a:prstGeom>
          <a:noFill/>
        </p:spPr>
      </p:pic>
      <p:pic>
        <p:nvPicPr>
          <p:cNvPr id="4" name="Picture 6" descr="C:\Users\USER\Downloads\s1200 (4).jpg"/>
          <p:cNvPicPr>
            <a:picLocks noChangeAspect="1" noChangeArrowheads="1"/>
          </p:cNvPicPr>
          <p:nvPr/>
        </p:nvPicPr>
        <p:blipFill>
          <a:blip r:embed="rId3" cstate="print"/>
          <a:srcRect r="597"/>
          <a:stretch>
            <a:fillRect/>
          </a:stretch>
        </p:blipFill>
        <p:spPr bwMode="auto">
          <a:xfrm>
            <a:off x="218543" y="2712457"/>
            <a:ext cx="3853391" cy="3911727"/>
          </a:xfrm>
          <a:prstGeom prst="flowChartConnector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 rot="879304">
            <a:off x="3354852" y="249976"/>
            <a:ext cx="4467261" cy="3927622"/>
          </a:xfrm>
          <a:prstGeom prst="wedgeEllipseCallout">
            <a:avLst/>
          </a:prstGeom>
          <a:gradFill flip="none" rotWithShape="1">
            <a:gsLst>
              <a:gs pos="0">
                <a:srgbClr val="66FF33">
                  <a:shade val="30000"/>
                  <a:satMod val="115000"/>
                </a:srgbClr>
              </a:gs>
              <a:gs pos="50000">
                <a:srgbClr val="66FF33">
                  <a:shade val="67500"/>
                  <a:satMod val="115000"/>
                </a:srgbClr>
              </a:gs>
              <a:gs pos="100000">
                <a:srgbClr val="66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</a:rPr>
              <a:t>Друзья,  вы отлично потрудились и справились со всеми заданиями! Надеюсь вам понравилось наше путешествие. До свидания!</a:t>
            </a:r>
          </a:p>
        </p:txBody>
      </p:sp>
      <p:sp>
        <p:nvSpPr>
          <p:cNvPr id="6" name="Управляющая кнопка: домой 5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715404" y="6286520"/>
            <a:ext cx="571472" cy="571480"/>
          </a:xfrm>
          <a:prstGeom prst="actionButtonHom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ownloads\s1200 (7).jpg"/>
          <p:cNvPicPr>
            <a:picLocks noChangeAspect="1" noChangeArrowheads="1"/>
          </p:cNvPicPr>
          <p:nvPr/>
        </p:nvPicPr>
        <p:blipFill>
          <a:blip r:embed="rId2" cstate="print"/>
          <a:srcRect t="23637"/>
          <a:stretch>
            <a:fillRect/>
          </a:stretch>
        </p:blipFill>
        <p:spPr bwMode="auto">
          <a:xfrm>
            <a:off x="0" y="0"/>
            <a:ext cx="9144000" cy="698269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29042" y="0"/>
            <a:ext cx="5214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>
                  <a:gradFill>
                    <a:gsLst>
                      <a:gs pos="0">
                        <a:schemeClr val="bg1">
                          <a:lumMod val="65000"/>
                          <a:alpha val="5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>
                    <a:lumMod val="75000"/>
                  </a:schemeClr>
                </a:solidFill>
              </a:rPr>
              <a:t>Остановка</a:t>
            </a:r>
          </a:p>
          <a:p>
            <a:pPr algn="ctr"/>
            <a:r>
              <a:rPr lang="ru-RU" sz="6000" b="1" dirty="0" smtClean="0">
                <a:ln>
                  <a:gradFill>
                    <a:gsLst>
                      <a:gs pos="0">
                        <a:schemeClr val="bg1">
                          <a:lumMod val="65000"/>
                          <a:alpha val="5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>
                    <a:lumMod val="75000"/>
                  </a:schemeClr>
                </a:solidFill>
              </a:rPr>
              <a:t>Игра</a:t>
            </a:r>
          </a:p>
          <a:p>
            <a:pPr algn="ctr"/>
            <a:r>
              <a:rPr lang="ru-RU" sz="6000" b="1" dirty="0" smtClean="0">
                <a:ln>
                  <a:gradFill>
                    <a:gsLst>
                      <a:gs pos="0">
                        <a:schemeClr val="bg1">
                          <a:lumMod val="65000"/>
                          <a:alpha val="5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>
                    <a:lumMod val="75000"/>
                  </a:schemeClr>
                </a:solidFill>
              </a:rPr>
              <a:t> «4 Лишний»</a:t>
            </a:r>
            <a:r>
              <a:rPr lang="ru-RU" sz="6000" b="1" dirty="0" smtClean="0">
                <a:ln>
                  <a:gradFill>
                    <a:gsLst>
                      <a:gs pos="0">
                        <a:schemeClr val="bg1">
                          <a:lumMod val="65000"/>
                          <a:alpha val="55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FF00"/>
                </a:solidFill>
              </a:rPr>
              <a:t> </a:t>
            </a:r>
            <a:endParaRPr lang="ru-RU" sz="6000" b="1" dirty="0">
              <a:ln>
                <a:gradFill>
                  <a:gsLst>
                    <a:gs pos="0">
                      <a:schemeClr val="bg1">
                        <a:lumMod val="65000"/>
                        <a:alpha val="5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wnloads\00158PICFN0fDYd4eF7bF_PIC2018.jpg"/>
          <p:cNvPicPr>
            <a:picLocks noChangeAspect="1" noChangeArrowheads="1"/>
          </p:cNvPicPr>
          <p:nvPr/>
        </p:nvPicPr>
        <p:blipFill>
          <a:blip r:embed="rId2" cstate="print"/>
          <a:srcRect l="4423" r="17969"/>
          <a:stretch>
            <a:fillRect/>
          </a:stretch>
        </p:blipFill>
        <p:spPr bwMode="auto">
          <a:xfrm>
            <a:off x="0" y="0"/>
            <a:ext cx="916717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357298"/>
            <a:ext cx="72152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«4 лишний»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u="sng" dirty="0" smtClean="0"/>
              <a:t>Игровая задача</a:t>
            </a:r>
            <a:r>
              <a:rPr lang="ru-RU" sz="3200" dirty="0" smtClean="0"/>
              <a:t>: Определить какая картинка лишняя, объяснив свой выбор.</a:t>
            </a:r>
            <a:br>
              <a:rPr lang="ru-RU" sz="3200" dirty="0" smtClean="0"/>
            </a:br>
            <a:r>
              <a:rPr lang="ru-RU" sz="3200" b="1" u="sng" dirty="0" smtClean="0"/>
              <a:t>Игровые правила</a:t>
            </a:r>
            <a:r>
              <a:rPr lang="ru-RU" sz="3200" dirty="0" smtClean="0"/>
              <a:t>: Рассмотреть картинки. Найти лишнюю. Объяснить свой выбор.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ownloads\school-bus-education-backgrounds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651"/>
            <a:ext cx="9144000" cy="6907651"/>
          </a:xfrm>
          <a:prstGeom prst="rect">
            <a:avLst/>
          </a:prstGeom>
          <a:noFill/>
        </p:spPr>
      </p:pic>
      <p:pic>
        <p:nvPicPr>
          <p:cNvPr id="20484" name="Picture 4" descr="C:\Users\USER\Downloads\1579587786_27-p-belie-foni-s-krasnimi-krugami-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28"/>
            <a:ext cx="2428892" cy="2428892"/>
          </a:xfrm>
          <a:prstGeom prst="rect">
            <a:avLst/>
          </a:prstGeom>
          <a:noFill/>
        </p:spPr>
      </p:pic>
      <p:pic>
        <p:nvPicPr>
          <p:cNvPr id="20485" name="Picture 5" descr="C:\Users\USER\Downloads\1021869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57166"/>
            <a:ext cx="2357454" cy="2357454"/>
          </a:xfrm>
          <a:prstGeom prst="rect">
            <a:avLst/>
          </a:prstGeom>
          <a:noFill/>
        </p:spPr>
      </p:pic>
      <p:pic>
        <p:nvPicPr>
          <p:cNvPr id="20486" name="Picture 6" descr="C:\Users\USER\Downloads\orig.jpg"/>
          <p:cNvPicPr>
            <a:picLocks noChangeAspect="1" noChangeArrowheads="1"/>
          </p:cNvPicPr>
          <p:nvPr/>
        </p:nvPicPr>
        <p:blipFill>
          <a:blip r:embed="rId5" cstate="print"/>
          <a:srcRect l="15625" r="12499"/>
          <a:stretch>
            <a:fillRect/>
          </a:stretch>
        </p:blipFill>
        <p:spPr bwMode="auto">
          <a:xfrm>
            <a:off x="1928794" y="3714752"/>
            <a:ext cx="2928958" cy="2683799"/>
          </a:xfrm>
          <a:prstGeom prst="rect">
            <a:avLst/>
          </a:prstGeom>
          <a:noFill/>
        </p:spPr>
      </p:pic>
      <p:pic>
        <p:nvPicPr>
          <p:cNvPr id="20487" name="Picture 7" descr="C:\Users\USER\Downloads\can_you_see_test_01-16-03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857658"/>
            <a:ext cx="3357554" cy="251816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school-bus-education-backgrounds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651"/>
            <a:ext cx="9144000" cy="6907651"/>
          </a:xfrm>
          <a:prstGeom prst="rect">
            <a:avLst/>
          </a:prstGeom>
          <a:noFill/>
        </p:spPr>
      </p:pic>
      <p:pic>
        <p:nvPicPr>
          <p:cNvPr id="21506" name="Picture 2" descr="C:\Users\USER\Downloads\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3486157" cy="2614618"/>
          </a:xfrm>
          <a:prstGeom prst="rect">
            <a:avLst/>
          </a:prstGeom>
          <a:noFill/>
        </p:spPr>
      </p:pic>
      <p:pic>
        <p:nvPicPr>
          <p:cNvPr id="5" name="Рисунок 4" descr="i (9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74" r="8888" b="17432"/>
          <a:stretch>
            <a:fillRect/>
          </a:stretch>
        </p:blipFill>
        <p:spPr bwMode="auto">
          <a:xfrm>
            <a:off x="428596" y="1285860"/>
            <a:ext cx="3778338" cy="22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:\Users\USER\Downloads\img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857232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27" y="4000504"/>
            <a:ext cx="3672873" cy="259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school-bus-education-backgrounds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651"/>
            <a:ext cx="9144000" cy="6907651"/>
          </a:xfrm>
          <a:prstGeom prst="rect">
            <a:avLst/>
          </a:prstGeom>
          <a:noFill/>
        </p:spPr>
      </p:pic>
      <p:pic>
        <p:nvPicPr>
          <p:cNvPr id="22530" name="Picture 2" descr="C:\Users\USER\Downloads\d3ebf6e65b9ada69b237d57a1688b0ea.jpg"/>
          <p:cNvPicPr>
            <a:picLocks noChangeAspect="1" noChangeArrowheads="1"/>
          </p:cNvPicPr>
          <p:nvPr/>
        </p:nvPicPr>
        <p:blipFill>
          <a:blip r:embed="rId3" cstate="print"/>
          <a:srcRect t="10664" b="6730"/>
          <a:stretch>
            <a:fillRect/>
          </a:stretch>
        </p:blipFill>
        <p:spPr bwMode="auto">
          <a:xfrm>
            <a:off x="4857752" y="785794"/>
            <a:ext cx="3969134" cy="2344286"/>
          </a:xfrm>
          <a:prstGeom prst="rect">
            <a:avLst/>
          </a:prstGeom>
          <a:noFill/>
        </p:spPr>
      </p:pic>
      <p:pic>
        <p:nvPicPr>
          <p:cNvPr id="22531" name="Picture 3" descr="C:\Users\USER\Downloads\161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3366955" cy="3286148"/>
          </a:xfrm>
          <a:prstGeom prst="rect">
            <a:avLst/>
          </a:prstGeom>
          <a:noFill/>
        </p:spPr>
      </p:pic>
      <p:pic>
        <p:nvPicPr>
          <p:cNvPr id="22532" name="Picture 4" descr="C:\Users\USER\Downloads\смешной-тро-ейбус-шаржа-84168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143248"/>
            <a:ext cx="3571868" cy="3286148"/>
          </a:xfrm>
          <a:prstGeom prst="rect">
            <a:avLst/>
          </a:prstGeom>
          <a:noFill/>
        </p:spPr>
      </p:pic>
      <p:pic>
        <p:nvPicPr>
          <p:cNvPr id="22533" name="Picture 5" descr="C:\Users\USER\Downloads\5d9a8bf41762edc791eb6d353d7772b1.jpg"/>
          <p:cNvPicPr>
            <a:picLocks noChangeAspect="1" noChangeArrowheads="1"/>
          </p:cNvPicPr>
          <p:nvPr/>
        </p:nvPicPr>
        <p:blipFill>
          <a:blip r:embed="rId6" cstate="print"/>
          <a:srcRect t="19262" b="6455"/>
          <a:stretch>
            <a:fillRect/>
          </a:stretch>
        </p:blipFill>
        <p:spPr bwMode="auto">
          <a:xfrm>
            <a:off x="0" y="0"/>
            <a:ext cx="4466897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school-bus-education-backgrounds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651"/>
            <a:ext cx="9144000" cy="6907651"/>
          </a:xfrm>
          <a:prstGeom prst="rect">
            <a:avLst/>
          </a:prstGeom>
          <a:noFill/>
        </p:spPr>
      </p:pic>
      <p:pic>
        <p:nvPicPr>
          <p:cNvPr id="23554" name="Picture 2" descr="C:\Users\USER\Downloads\fire_truck_PN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04"/>
            <a:ext cx="3883291" cy="2411728"/>
          </a:xfrm>
          <a:prstGeom prst="rect">
            <a:avLst/>
          </a:prstGeom>
          <a:noFill/>
        </p:spPr>
      </p:pic>
      <p:pic>
        <p:nvPicPr>
          <p:cNvPr id="23555" name="Picture 3" descr="C:\Users\USER\Downloads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857628"/>
            <a:ext cx="4329740" cy="2553524"/>
          </a:xfrm>
          <a:prstGeom prst="rect">
            <a:avLst/>
          </a:prstGeom>
          <a:noFill/>
        </p:spPr>
      </p:pic>
      <p:pic>
        <p:nvPicPr>
          <p:cNvPr id="23556" name="Picture 4" descr="C:\Users\USER\Downloads\kisspng-police-car-police-officer-fire-engine-free-cartoon-police-car-pull-material-5a6deae760fe90.88198790151715299939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7342" y="3929066"/>
            <a:ext cx="4736658" cy="2420959"/>
          </a:xfrm>
          <a:prstGeom prst="rect">
            <a:avLst/>
          </a:prstGeom>
          <a:noFill/>
        </p:spPr>
      </p:pic>
      <p:pic>
        <p:nvPicPr>
          <p:cNvPr id="6" name="Рисунок 5" descr="i (14)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75" t="8333" r="6248" b="25000"/>
          <a:stretch>
            <a:fillRect/>
          </a:stretch>
        </p:blipFill>
        <p:spPr bwMode="auto">
          <a:xfrm>
            <a:off x="0" y="214290"/>
            <a:ext cx="4500562" cy="266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393</Words>
  <Application>Microsoft Office PowerPoint</Application>
  <PresentationFormat>Экран (4:3)</PresentationFormat>
  <Paragraphs>91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Интерактивная игра Для детей 5-7 лет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z</cp:lastModifiedBy>
  <cp:revision>130</cp:revision>
  <dcterms:created xsi:type="dcterms:W3CDTF">2011-01-05T18:31:26Z</dcterms:created>
  <dcterms:modified xsi:type="dcterms:W3CDTF">2020-06-01T09:44:56Z</dcterms:modified>
</cp:coreProperties>
</file>